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6"/>
  </p:notesMasterIdLst>
  <p:handoutMasterIdLst>
    <p:handoutMasterId r:id="rId77"/>
  </p:handoutMasterIdLst>
  <p:sldIdLst>
    <p:sldId id="260" r:id="rId2"/>
    <p:sldId id="256" r:id="rId3"/>
    <p:sldId id="257" r:id="rId4"/>
    <p:sldId id="258" r:id="rId5"/>
    <p:sldId id="259" r:id="rId6"/>
    <p:sldId id="267" r:id="rId7"/>
    <p:sldId id="261" r:id="rId8"/>
    <p:sldId id="269" r:id="rId9"/>
    <p:sldId id="270" r:id="rId10"/>
    <p:sldId id="268" r:id="rId11"/>
    <p:sldId id="678" r:id="rId12"/>
    <p:sldId id="668" r:id="rId13"/>
    <p:sldId id="262" r:id="rId14"/>
    <p:sldId id="263" r:id="rId15"/>
    <p:sldId id="690" r:id="rId16"/>
    <p:sldId id="691" r:id="rId17"/>
    <p:sldId id="264" r:id="rId18"/>
    <p:sldId id="797" r:id="rId19"/>
    <p:sldId id="317" r:id="rId20"/>
    <p:sldId id="577" r:id="rId21"/>
    <p:sldId id="816" r:id="rId22"/>
    <p:sldId id="817" r:id="rId23"/>
    <p:sldId id="314" r:id="rId24"/>
    <p:sldId id="811" r:id="rId25"/>
    <p:sldId id="818" r:id="rId26"/>
    <p:sldId id="819" r:id="rId27"/>
    <p:sldId id="820" r:id="rId28"/>
    <p:sldId id="821" r:id="rId29"/>
    <p:sldId id="823" r:id="rId30"/>
    <p:sldId id="824" r:id="rId31"/>
    <p:sldId id="825" r:id="rId32"/>
    <p:sldId id="826" r:id="rId33"/>
    <p:sldId id="835" r:id="rId34"/>
    <p:sldId id="827" r:id="rId35"/>
    <p:sldId id="832" r:id="rId36"/>
    <p:sldId id="833" r:id="rId37"/>
    <p:sldId id="836" r:id="rId38"/>
    <p:sldId id="834" r:id="rId39"/>
    <p:sldId id="837" r:id="rId40"/>
    <p:sldId id="838" r:id="rId41"/>
    <p:sldId id="822" r:id="rId42"/>
    <p:sldId id="800" r:id="rId43"/>
    <p:sldId id="776" r:id="rId44"/>
    <p:sldId id="801" r:id="rId45"/>
    <p:sldId id="839" r:id="rId46"/>
    <p:sldId id="750" r:id="rId47"/>
    <p:sldId id="761" r:id="rId48"/>
    <p:sldId id="841" r:id="rId49"/>
    <p:sldId id="840" r:id="rId50"/>
    <p:sldId id="842" r:id="rId51"/>
    <p:sldId id="843" r:id="rId52"/>
    <p:sldId id="844" r:id="rId53"/>
    <p:sldId id="848" r:id="rId54"/>
    <p:sldId id="845" r:id="rId55"/>
    <p:sldId id="846" r:id="rId56"/>
    <p:sldId id="847" r:id="rId57"/>
    <p:sldId id="849" r:id="rId58"/>
    <p:sldId id="850" r:id="rId59"/>
    <p:sldId id="866" r:id="rId60"/>
    <p:sldId id="851" r:id="rId61"/>
    <p:sldId id="498" r:id="rId62"/>
    <p:sldId id="853" r:id="rId63"/>
    <p:sldId id="854" r:id="rId64"/>
    <p:sldId id="852" r:id="rId65"/>
    <p:sldId id="856" r:id="rId66"/>
    <p:sldId id="857" r:id="rId67"/>
    <p:sldId id="855" r:id="rId68"/>
    <p:sldId id="858" r:id="rId69"/>
    <p:sldId id="859" r:id="rId70"/>
    <p:sldId id="860" r:id="rId71"/>
    <p:sldId id="862" r:id="rId72"/>
    <p:sldId id="863" r:id="rId73"/>
    <p:sldId id="772" r:id="rId74"/>
    <p:sldId id="864" r:id="rId75"/>
  </p:sldIdLst>
  <p:sldSz cx="12192000" cy="6858000"/>
  <p:notesSz cx="6797675" cy="9926638"/>
  <p:defaultTextStyle>
    <a:defPPr>
      <a:defRPr lang="zh-TW"/>
    </a:defPPr>
    <a:lvl1pPr marL="0" algn="l" defTabSz="1072866" rtl="0" eaLnBrk="1" latinLnBrk="0" hangingPunct="1">
      <a:defRPr sz="2112" kern="1200">
        <a:solidFill>
          <a:schemeClr val="tx1"/>
        </a:solidFill>
        <a:latin typeface="+mn-lt"/>
        <a:ea typeface="+mn-ea"/>
        <a:cs typeface="+mn-cs"/>
      </a:defRPr>
    </a:lvl1pPr>
    <a:lvl2pPr marL="536433" algn="l" defTabSz="1072866" rtl="0" eaLnBrk="1" latinLnBrk="0" hangingPunct="1">
      <a:defRPr sz="2112" kern="1200">
        <a:solidFill>
          <a:schemeClr val="tx1"/>
        </a:solidFill>
        <a:latin typeface="+mn-lt"/>
        <a:ea typeface="+mn-ea"/>
        <a:cs typeface="+mn-cs"/>
      </a:defRPr>
    </a:lvl2pPr>
    <a:lvl3pPr marL="1072866" algn="l" defTabSz="1072866" rtl="0" eaLnBrk="1" latinLnBrk="0" hangingPunct="1">
      <a:defRPr sz="2112" kern="1200">
        <a:solidFill>
          <a:schemeClr val="tx1"/>
        </a:solidFill>
        <a:latin typeface="+mn-lt"/>
        <a:ea typeface="+mn-ea"/>
        <a:cs typeface="+mn-cs"/>
      </a:defRPr>
    </a:lvl3pPr>
    <a:lvl4pPr marL="1609298" algn="l" defTabSz="1072866" rtl="0" eaLnBrk="1" latinLnBrk="0" hangingPunct="1">
      <a:defRPr sz="2112" kern="1200">
        <a:solidFill>
          <a:schemeClr val="tx1"/>
        </a:solidFill>
        <a:latin typeface="+mn-lt"/>
        <a:ea typeface="+mn-ea"/>
        <a:cs typeface="+mn-cs"/>
      </a:defRPr>
    </a:lvl4pPr>
    <a:lvl5pPr marL="2145731" algn="l" defTabSz="1072866" rtl="0" eaLnBrk="1" latinLnBrk="0" hangingPunct="1">
      <a:defRPr sz="2112" kern="1200">
        <a:solidFill>
          <a:schemeClr val="tx1"/>
        </a:solidFill>
        <a:latin typeface="+mn-lt"/>
        <a:ea typeface="+mn-ea"/>
        <a:cs typeface="+mn-cs"/>
      </a:defRPr>
    </a:lvl5pPr>
    <a:lvl6pPr marL="2682164" algn="l" defTabSz="1072866" rtl="0" eaLnBrk="1" latinLnBrk="0" hangingPunct="1">
      <a:defRPr sz="2112" kern="1200">
        <a:solidFill>
          <a:schemeClr val="tx1"/>
        </a:solidFill>
        <a:latin typeface="+mn-lt"/>
        <a:ea typeface="+mn-ea"/>
        <a:cs typeface="+mn-cs"/>
      </a:defRPr>
    </a:lvl6pPr>
    <a:lvl7pPr marL="3218597" algn="l" defTabSz="1072866" rtl="0" eaLnBrk="1" latinLnBrk="0" hangingPunct="1">
      <a:defRPr sz="2112" kern="1200">
        <a:solidFill>
          <a:schemeClr val="tx1"/>
        </a:solidFill>
        <a:latin typeface="+mn-lt"/>
        <a:ea typeface="+mn-ea"/>
        <a:cs typeface="+mn-cs"/>
      </a:defRPr>
    </a:lvl7pPr>
    <a:lvl8pPr marL="3755029" algn="l" defTabSz="1072866" rtl="0" eaLnBrk="1" latinLnBrk="0" hangingPunct="1">
      <a:defRPr sz="2112" kern="1200">
        <a:solidFill>
          <a:schemeClr val="tx1"/>
        </a:solidFill>
        <a:latin typeface="+mn-lt"/>
        <a:ea typeface="+mn-ea"/>
        <a:cs typeface="+mn-cs"/>
      </a:defRPr>
    </a:lvl8pPr>
    <a:lvl9pPr marL="4291462" algn="l" defTabSz="1072866" rtl="0" eaLnBrk="1" latinLnBrk="0" hangingPunct="1">
      <a:defRPr sz="211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85BB"/>
    <a:srgbClr val="F39801"/>
    <a:srgbClr val="FF6500"/>
    <a:srgbClr val="4A3350"/>
    <a:srgbClr val="885471"/>
    <a:srgbClr val="009EB4"/>
    <a:srgbClr val="006876"/>
    <a:srgbClr val="003F48"/>
    <a:srgbClr val="A36501"/>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5" autoAdjust="0"/>
    <p:restoredTop sz="76148" autoAdjust="0"/>
  </p:normalViewPr>
  <p:slideViewPr>
    <p:cSldViewPr>
      <p:cViewPr varScale="1">
        <p:scale>
          <a:sx n="86" d="100"/>
          <a:sy n="86" d="100"/>
        </p:scale>
        <p:origin x="1997" y="62"/>
      </p:cViewPr>
      <p:guideLst>
        <p:guide orient="horz" pos="2160"/>
        <p:guide pos="3840"/>
      </p:guideLst>
    </p:cSldViewPr>
  </p:slideViewPr>
  <p:notesTextViewPr>
    <p:cViewPr>
      <p:scale>
        <a:sx n="125" d="100"/>
        <a:sy n="125" d="100"/>
      </p:scale>
      <p:origin x="0" y="0"/>
    </p:cViewPr>
  </p:notesTextViewPr>
  <p:sorterViewPr>
    <p:cViewPr>
      <p:scale>
        <a:sx n="130" d="100"/>
        <a:sy n="130" d="100"/>
      </p:scale>
      <p:origin x="0" y="-1021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0123B251-F744-4F95-8A1D-38954243D537}" type="datetimeFigureOut">
              <a:rPr lang="zh-TW" altLang="en-US" smtClean="0"/>
              <a:t>2022/12/12</a:t>
            </a:fld>
            <a:endParaRPr lang="zh-TW" altLang="en-US"/>
          </a:p>
        </p:txBody>
      </p:sp>
      <p:sp>
        <p:nvSpPr>
          <p:cNvPr id="4" name="頁尾版面配置區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03E64FA3-48DA-49C8-B30A-ADA5BA394890}" type="slidenum">
              <a:rPr lang="zh-TW" altLang="en-US" smtClean="0"/>
              <a:t>‹#›</a:t>
            </a:fld>
            <a:endParaRPr lang="zh-TW" altLang="en-US"/>
          </a:p>
        </p:txBody>
      </p:sp>
    </p:spTree>
    <p:extLst>
      <p:ext uri="{BB962C8B-B14F-4D97-AF65-F5344CB8AC3E}">
        <p14:creationId xmlns:p14="http://schemas.microsoft.com/office/powerpoint/2010/main" val="1435117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1F2AB034-4537-4ADF-8ADC-633D879E051C}" type="datetimeFigureOut">
              <a:rPr lang="zh-TW" altLang="en-US" smtClean="0"/>
              <a:t>2022/12/12</a:t>
            </a:fld>
            <a:endParaRPr lang="zh-TW" altLang="en-US"/>
          </a:p>
        </p:txBody>
      </p:sp>
      <p:sp>
        <p:nvSpPr>
          <p:cNvPr id="4" name="投影片圖像版面配置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2624866-A5AB-4806-B3BF-612F3B30C3C2}" type="slidenum">
              <a:rPr lang="zh-TW" altLang="en-US" smtClean="0"/>
              <a:t>‹#›</a:t>
            </a:fld>
            <a:endParaRPr lang="zh-TW" altLang="en-US"/>
          </a:p>
        </p:txBody>
      </p:sp>
    </p:spTree>
    <p:extLst>
      <p:ext uri="{BB962C8B-B14F-4D97-AF65-F5344CB8AC3E}">
        <p14:creationId xmlns:p14="http://schemas.microsoft.com/office/powerpoint/2010/main" val="2423586413"/>
      </p:ext>
    </p:extLst>
  </p:cSld>
  <p:clrMap bg1="lt1" tx1="dk1" bg2="lt2" tx2="dk2" accent1="accent1" accent2="accent2" accent3="accent3" accent4="accent4" accent5="accent5" accent6="accent6" hlink="hlink" folHlink="folHlink"/>
  <p:notesStyle>
    <a:lvl1pPr marL="0" algn="l" defTabSz="1072866" rtl="0" eaLnBrk="1" latinLnBrk="0" hangingPunct="1">
      <a:defRPr sz="1408" kern="1200">
        <a:solidFill>
          <a:schemeClr val="tx1"/>
        </a:solidFill>
        <a:latin typeface="+mn-lt"/>
        <a:ea typeface="+mn-ea"/>
        <a:cs typeface="+mn-cs"/>
      </a:defRPr>
    </a:lvl1pPr>
    <a:lvl2pPr marL="536433" algn="l" defTabSz="1072866" rtl="0" eaLnBrk="1" latinLnBrk="0" hangingPunct="1">
      <a:defRPr sz="1408" kern="1200">
        <a:solidFill>
          <a:schemeClr val="tx1"/>
        </a:solidFill>
        <a:latin typeface="+mn-lt"/>
        <a:ea typeface="+mn-ea"/>
        <a:cs typeface="+mn-cs"/>
      </a:defRPr>
    </a:lvl2pPr>
    <a:lvl3pPr marL="1072866" algn="l" defTabSz="1072866" rtl="0" eaLnBrk="1" latinLnBrk="0" hangingPunct="1">
      <a:defRPr sz="1408" kern="1200">
        <a:solidFill>
          <a:schemeClr val="tx1"/>
        </a:solidFill>
        <a:latin typeface="+mn-lt"/>
        <a:ea typeface="+mn-ea"/>
        <a:cs typeface="+mn-cs"/>
      </a:defRPr>
    </a:lvl3pPr>
    <a:lvl4pPr marL="1609298" algn="l" defTabSz="1072866" rtl="0" eaLnBrk="1" latinLnBrk="0" hangingPunct="1">
      <a:defRPr sz="1408" kern="1200">
        <a:solidFill>
          <a:schemeClr val="tx1"/>
        </a:solidFill>
        <a:latin typeface="+mn-lt"/>
        <a:ea typeface="+mn-ea"/>
        <a:cs typeface="+mn-cs"/>
      </a:defRPr>
    </a:lvl4pPr>
    <a:lvl5pPr marL="2145731" algn="l" defTabSz="1072866" rtl="0" eaLnBrk="1" latinLnBrk="0" hangingPunct="1">
      <a:defRPr sz="1408" kern="1200">
        <a:solidFill>
          <a:schemeClr val="tx1"/>
        </a:solidFill>
        <a:latin typeface="+mn-lt"/>
        <a:ea typeface="+mn-ea"/>
        <a:cs typeface="+mn-cs"/>
      </a:defRPr>
    </a:lvl5pPr>
    <a:lvl6pPr marL="2682164" algn="l" defTabSz="1072866" rtl="0" eaLnBrk="1" latinLnBrk="0" hangingPunct="1">
      <a:defRPr sz="1408" kern="1200">
        <a:solidFill>
          <a:schemeClr val="tx1"/>
        </a:solidFill>
        <a:latin typeface="+mn-lt"/>
        <a:ea typeface="+mn-ea"/>
        <a:cs typeface="+mn-cs"/>
      </a:defRPr>
    </a:lvl6pPr>
    <a:lvl7pPr marL="3218597" algn="l" defTabSz="1072866" rtl="0" eaLnBrk="1" latinLnBrk="0" hangingPunct="1">
      <a:defRPr sz="1408" kern="1200">
        <a:solidFill>
          <a:schemeClr val="tx1"/>
        </a:solidFill>
        <a:latin typeface="+mn-lt"/>
        <a:ea typeface="+mn-ea"/>
        <a:cs typeface="+mn-cs"/>
      </a:defRPr>
    </a:lvl7pPr>
    <a:lvl8pPr marL="3755029" algn="l" defTabSz="1072866" rtl="0" eaLnBrk="1" latinLnBrk="0" hangingPunct="1">
      <a:defRPr sz="1408" kern="1200">
        <a:solidFill>
          <a:schemeClr val="tx1"/>
        </a:solidFill>
        <a:latin typeface="+mn-lt"/>
        <a:ea typeface="+mn-ea"/>
        <a:cs typeface="+mn-cs"/>
      </a:defRPr>
    </a:lvl8pPr>
    <a:lvl9pPr marL="4291462" algn="l" defTabSz="1072866" rtl="0" eaLnBrk="1" latinLnBrk="0" hangingPunct="1">
      <a:defRPr sz="14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600" dirty="0">
                <a:latin typeface="微軟正黑體" panose="020B0604030504040204" pitchFamily="34" charset="-120"/>
                <a:ea typeface="微軟正黑體" panose="020B0604030504040204" pitchFamily="34" charset="-120"/>
              </a:rPr>
              <a:t>電腦視覺</a:t>
            </a:r>
            <a:r>
              <a:rPr lang="en-US" altLang="zh-TW" sz="1600" dirty="0">
                <a:latin typeface="微軟正黑體" panose="020B0604030504040204" pitchFamily="34" charset="-120"/>
                <a:ea typeface="微軟正黑體" panose="020B0604030504040204" pitchFamily="34" charset="-120"/>
              </a:rPr>
              <a:t>(Computer Vision)</a:t>
            </a:r>
            <a:r>
              <a:rPr lang="zh-TW" altLang="en-US" sz="1600" dirty="0">
                <a:latin typeface="微軟正黑體" panose="020B0604030504040204" pitchFamily="34" charset="-120"/>
                <a:ea typeface="微軟正黑體" panose="020B0604030504040204" pitchFamily="34" charset="-120"/>
              </a:rPr>
              <a:t>是</a:t>
            </a:r>
            <a:r>
              <a:rPr lang="en-US" altLang="zh-TW" sz="1600" dirty="0">
                <a:latin typeface="微軟正黑體" panose="020B0604030504040204" pitchFamily="34" charset="-120"/>
                <a:ea typeface="微軟正黑體" panose="020B0604030504040204" pitchFamily="34" charset="-120"/>
              </a:rPr>
              <a:t>AI</a:t>
            </a:r>
            <a:r>
              <a:rPr lang="zh-TW" altLang="en-US" sz="1600" dirty="0">
                <a:latin typeface="微軟正黑體" panose="020B0604030504040204" pitchFamily="34" charset="-120"/>
                <a:ea typeface="微軟正黑體" panose="020B0604030504040204" pitchFamily="34" charset="-120"/>
              </a:rPr>
              <a:t>發展最快的領域，使電腦擁有視覺能力的技術，整合</a:t>
            </a:r>
            <a:r>
              <a:rPr lang="en-US" altLang="zh-TW" sz="1600" dirty="0">
                <a:latin typeface="微軟正黑體" panose="020B0604030504040204" pitchFamily="34" charset="-120"/>
                <a:ea typeface="微軟正黑體" panose="020B0604030504040204" pitchFamily="34" charset="-120"/>
              </a:rPr>
              <a:t>AI</a:t>
            </a:r>
            <a:r>
              <a:rPr lang="zh-TW" altLang="en-US" sz="1600" dirty="0">
                <a:latin typeface="微軟正黑體" panose="020B0604030504040204" pitchFamily="34" charset="-120"/>
                <a:ea typeface="微軟正黑體" panose="020B0604030504040204" pitchFamily="34" charset="-120"/>
              </a:rPr>
              <a:t>的電腦視覺系統包含有鏡頭、感測器、邊緣或雲端運算技術以及</a:t>
            </a:r>
            <a:r>
              <a:rPr lang="en-US" altLang="zh-TW" sz="1600" dirty="0">
                <a:latin typeface="微軟正黑體" panose="020B0604030504040204" pitchFamily="34" charset="-120"/>
                <a:ea typeface="微軟正黑體" panose="020B0604030504040204" pitchFamily="34" charset="-120"/>
              </a:rPr>
              <a:t>AI</a:t>
            </a:r>
            <a:r>
              <a:rPr lang="zh-TW" altLang="en-US" sz="1600" dirty="0">
                <a:latin typeface="微軟正黑體" panose="020B0604030504040204" pitchFamily="34" charset="-120"/>
                <a:ea typeface="微軟正黑體" panose="020B0604030504040204" pitchFamily="34" charset="-120"/>
              </a:rPr>
              <a:t>演算法，來模擬人類的視覺系統</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透過攝影機來模擬人類的雙眼，</a:t>
            </a:r>
            <a:r>
              <a:rPr lang="en-US" altLang="zh-TW" sz="1600" dirty="0">
                <a:latin typeface="微軟正黑體" panose="020B0604030504040204" pitchFamily="34" charset="-120"/>
                <a:ea typeface="微軟正黑體" panose="020B0604030504040204" pitchFamily="34" charset="-120"/>
              </a:rPr>
              <a:t>AI</a:t>
            </a:r>
            <a:r>
              <a:rPr lang="zh-TW" altLang="en-US" sz="1600" dirty="0">
                <a:latin typeface="微軟正黑體" panose="020B0604030504040204" pitchFamily="34" charset="-120"/>
                <a:ea typeface="微軟正黑體" panose="020B0604030504040204" pitchFamily="34" charset="-120"/>
              </a:rPr>
              <a:t>則是模擬人類的大腦及判斷思維，將鏡頭和感測器所取得的</a:t>
            </a:r>
            <a:r>
              <a:rPr lang="en-US" altLang="zh-TW" sz="1600" dirty="0">
                <a:latin typeface="微軟正黑體" panose="020B0604030504040204" pitchFamily="34" charset="-120"/>
                <a:ea typeface="微軟正黑體" panose="020B0604030504040204" pitchFamily="34" charset="-120"/>
              </a:rPr>
              <a:t>2D</a:t>
            </a:r>
            <a:r>
              <a:rPr lang="zh-TW" altLang="en-US" sz="1600" dirty="0">
                <a:latin typeface="微軟正黑體" panose="020B0604030504040204" pitchFamily="34" charset="-120"/>
                <a:ea typeface="微軟正黑體" panose="020B0604030504040204" pitchFamily="34" charset="-120"/>
              </a:rPr>
              <a:t>或</a:t>
            </a:r>
            <a:r>
              <a:rPr lang="en-US" altLang="zh-TW" sz="1600" dirty="0">
                <a:latin typeface="微軟正黑體" panose="020B0604030504040204" pitchFamily="34" charset="-120"/>
                <a:ea typeface="微軟正黑體" panose="020B0604030504040204" pitchFamily="34" charset="-120"/>
              </a:rPr>
              <a:t>3D</a:t>
            </a:r>
            <a:r>
              <a:rPr lang="zh-TW" altLang="en-US" sz="1600" dirty="0">
                <a:latin typeface="微軟正黑體" panose="020B0604030504040204" pitchFamily="34" charset="-120"/>
                <a:ea typeface="微軟正黑體" panose="020B0604030504040204" pitchFamily="34" charset="-120"/>
              </a:rPr>
              <a:t>影像傳送到運算平台及裝置後，再經由</a:t>
            </a:r>
            <a:r>
              <a:rPr lang="en-US" altLang="zh-TW" sz="1600" dirty="0">
                <a:latin typeface="微軟正黑體" panose="020B0604030504040204" pitchFamily="34" charset="-120"/>
                <a:ea typeface="微軟正黑體" panose="020B0604030504040204" pitchFamily="34" charset="-120"/>
              </a:rPr>
              <a:t>AI</a:t>
            </a:r>
            <a:r>
              <a:rPr lang="zh-TW" altLang="en-US" sz="1600" dirty="0">
                <a:latin typeface="微軟正黑體" panose="020B0604030504040204" pitchFamily="34" charset="-120"/>
                <a:ea typeface="微軟正黑體" panose="020B0604030504040204" pitchFamily="34" charset="-120"/>
              </a:rPr>
              <a:t>的演算法來進行辨識，可以被用於產品檢測、物件辨識及分類，或是環境及人員的監控等</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機器視覺是工業自動化的基礎技術之一。數十年來，它一直在協助提升產品品質、加速生產並最佳化製造與物流。這項成熟的技術正在與人工智慧融合，並引領朝工業 </a:t>
            </a:r>
            <a:r>
              <a:rPr lang="en-US" altLang="zh-TW" sz="1600" dirty="0">
                <a:latin typeface="微軟正黑體" panose="020B0604030504040204" pitchFamily="34" charset="-120"/>
                <a:ea typeface="微軟正黑體" panose="020B0604030504040204" pitchFamily="34" charset="-120"/>
              </a:rPr>
              <a:t>4.0 </a:t>
            </a:r>
            <a:r>
              <a:rPr lang="zh-TW" altLang="en-US" sz="1600" dirty="0">
                <a:latin typeface="微軟正黑體" panose="020B0604030504040204" pitchFamily="34" charset="-120"/>
                <a:ea typeface="微軟正黑體" panose="020B0604030504040204" pitchFamily="34" charset="-120"/>
              </a:rPr>
              <a:t>轉型</a:t>
            </a:r>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a:t>
            </a:fld>
            <a:endParaRPr lang="zh-TW" altLang="en-US"/>
          </a:p>
        </p:txBody>
      </p:sp>
    </p:spTree>
    <p:extLst>
      <p:ext uri="{BB962C8B-B14F-4D97-AF65-F5344CB8AC3E}">
        <p14:creationId xmlns:p14="http://schemas.microsoft.com/office/powerpoint/2010/main" val="308864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微軟正黑體" panose="020B0604030504040204" pitchFamily="34" charset="-120"/>
                <a:ea typeface="微軟正黑體" panose="020B0604030504040204" pitchFamily="34" charset="-120"/>
              </a:rPr>
              <a:t>與語義分割和實例分割不同，全景分割需要區分各個物件與背景且物件與背景分割必須是不重疊的，即對所有目標都檢測出來</a:t>
            </a:r>
            <a:endParaRPr lang="en-US" altLang="zh-TW" sz="1200" b="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700" b="1" dirty="0">
                <a:latin typeface="微軟正黑體" panose="020B0604030504040204" pitchFamily="34" charset="-120"/>
                <a:ea typeface="微軟正黑體" panose="020B0604030504040204" pitchFamily="34" charset="-120"/>
              </a:rPr>
              <a:t>全景分割</a:t>
            </a:r>
            <a:r>
              <a:rPr lang="en-US" altLang="zh-TW" sz="1700" b="1" dirty="0">
                <a:latin typeface="微軟正黑體" panose="020B0604030504040204" pitchFamily="34" charset="-120"/>
                <a:ea typeface="微軟正黑體" panose="020B0604030504040204" pitchFamily="34" charset="-120"/>
              </a:rPr>
              <a:t>(panoptic segmentation</a:t>
            </a:r>
            <a:r>
              <a:rPr lang="zh-TW" altLang="zh-TW" sz="1700" b="1" dirty="0">
                <a:latin typeface="微軟正黑體" panose="020B0604030504040204" pitchFamily="34" charset="-120"/>
                <a:ea typeface="微軟正黑體" panose="020B0604030504040204" pitchFamily="34" charset="-120"/>
              </a:rPr>
              <a:t>，簡稱</a:t>
            </a:r>
            <a:r>
              <a:rPr lang="en-US" altLang="zh-TW" sz="1700" b="1" dirty="0">
                <a:latin typeface="微軟正黑體" panose="020B0604030504040204" pitchFamily="34" charset="-120"/>
                <a:ea typeface="微軟正黑體" panose="020B0604030504040204" pitchFamily="34" charset="-120"/>
              </a:rPr>
              <a:t>PS) </a:t>
            </a:r>
            <a:r>
              <a:rPr lang="zh-TW" altLang="zh-TW" sz="1600" dirty="0">
                <a:latin typeface="微軟正黑體" panose="020B0604030504040204" pitchFamily="34" charset="-120"/>
                <a:ea typeface="微軟正黑體" panose="020B0604030504040204" pitchFamily="34" charset="-120"/>
              </a:rPr>
              <a:t>是一種結合語義分割預測</a:t>
            </a:r>
            <a:r>
              <a:rPr lang="en-US" altLang="zh-TW" sz="1600" dirty="0">
                <a:latin typeface="微軟正黑體" panose="020B0604030504040204" pitchFamily="34" charset="-120"/>
                <a:ea typeface="微軟正黑體" panose="020B0604030504040204" pitchFamily="34" charset="-120"/>
              </a:rPr>
              <a:t>”stuff class”</a:t>
            </a:r>
            <a:r>
              <a:rPr lang="zh-TW" altLang="zh-TW" sz="1600" dirty="0">
                <a:latin typeface="微軟正黑體" panose="020B0604030504040204" pitchFamily="34" charset="-120"/>
                <a:ea typeface="微軟正黑體" panose="020B0604030504040204" pitchFamily="34" charset="-120"/>
              </a:rPr>
              <a:t>與實例分割預測</a:t>
            </a:r>
            <a:r>
              <a:rPr lang="en-US" altLang="zh-TW" sz="1600" dirty="0">
                <a:latin typeface="微軟正黑體" panose="020B0604030504040204" pitchFamily="34" charset="-120"/>
                <a:ea typeface="微軟正黑體" panose="020B0604030504040204" pitchFamily="34" charset="-120"/>
              </a:rPr>
              <a:t>”thing class”</a:t>
            </a:r>
            <a:r>
              <a:rPr lang="zh-TW" altLang="zh-TW" sz="1600" dirty="0">
                <a:latin typeface="微軟正黑體" panose="020B0604030504040204" pitchFamily="34" charset="-120"/>
                <a:ea typeface="微軟正黑體" panose="020B0604030504040204" pitchFamily="34" charset="-120"/>
              </a:rPr>
              <a:t>的電腦視覺網路，全景分割的任務可以分解為三個簡單的步驟：</a:t>
            </a:r>
          </a:p>
          <a:p>
            <a:pPr marL="800100" lvl="1" indent="-342900" algn="just">
              <a:lnSpc>
                <a:spcPct val="170000"/>
              </a:lnSpc>
              <a:spcBef>
                <a:spcPts val="750"/>
              </a:spcBef>
              <a:spcAft>
                <a:spcPts val="750"/>
              </a:spcAft>
              <a:buFont typeface="+mj-lt"/>
              <a:buAutoNum type="arabicPeriod"/>
              <a:tabLst>
                <a:tab pos="457200" algn="l"/>
              </a:tabLst>
            </a:pPr>
            <a:r>
              <a:rPr lang="zh-TW" altLang="zh-TW" sz="1600" dirty="0">
                <a:latin typeface="微軟正黑體" panose="020B0604030504040204" pitchFamily="34" charset="-120"/>
                <a:ea typeface="微軟正黑體" panose="020B0604030504040204" pitchFamily="34" charset="-120"/>
              </a:rPr>
              <a:t>將圖像中的每個對象分成獨立的部分，這些部分相互獨立</a:t>
            </a:r>
          </a:p>
          <a:p>
            <a:pPr marL="800100" lvl="1" indent="-342900" algn="just">
              <a:lnSpc>
                <a:spcPct val="170000"/>
              </a:lnSpc>
              <a:spcBef>
                <a:spcPts val="750"/>
              </a:spcBef>
              <a:spcAft>
                <a:spcPts val="750"/>
              </a:spcAft>
              <a:buFont typeface="+mj-lt"/>
              <a:buAutoNum type="arabicPeriod"/>
              <a:tabLst>
                <a:tab pos="457200" algn="l"/>
              </a:tabLst>
            </a:pPr>
            <a:r>
              <a:rPr lang="zh-TW" altLang="zh-TW" sz="1600" dirty="0">
                <a:latin typeface="微軟正黑體" panose="020B0604030504040204" pitchFamily="34" charset="-120"/>
                <a:ea typeface="微軟正黑體" panose="020B0604030504040204" pitchFamily="34" charset="-120"/>
              </a:rPr>
              <a:t>用不同的顏色為每個分離的部分塗上</a:t>
            </a:r>
            <a:r>
              <a:rPr lang="en-US" altLang="zh-TW" sz="1600" dirty="0" err="1">
                <a:latin typeface="微軟正黑體" panose="020B0604030504040204" pitchFamily="34" charset="-120"/>
                <a:ea typeface="微軟正黑體" panose="020B0604030504040204" pitchFamily="34" charset="-120"/>
              </a:rPr>
              <a:t>標籤</a:t>
            </a:r>
            <a:endParaRPr lang="zh-TW" altLang="zh-TW" sz="1600" dirty="0">
              <a:latin typeface="微軟正黑體" panose="020B0604030504040204" pitchFamily="34" charset="-120"/>
              <a:ea typeface="微軟正黑體" panose="020B0604030504040204" pitchFamily="34" charset="-120"/>
            </a:endParaRPr>
          </a:p>
          <a:p>
            <a:pPr marL="800100" lvl="1" indent="-342900" algn="just">
              <a:lnSpc>
                <a:spcPct val="170000"/>
              </a:lnSpc>
              <a:spcBef>
                <a:spcPts val="750"/>
              </a:spcBef>
              <a:spcAft>
                <a:spcPts val="750"/>
              </a:spcAft>
              <a:buFont typeface="+mj-lt"/>
              <a:buAutoNum type="arabicPeriod"/>
              <a:tabLst>
                <a:tab pos="457200" algn="l"/>
              </a:tabLst>
            </a:pPr>
            <a:r>
              <a:rPr lang="zh-TW" altLang="zh-TW" sz="1600" dirty="0">
                <a:latin typeface="微軟正黑體" panose="020B0604030504040204" pitchFamily="34" charset="-120"/>
                <a:ea typeface="微軟正黑體" panose="020B0604030504040204" pitchFamily="34" charset="-120"/>
              </a:rPr>
              <a:t>對對象進行分類</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14</a:t>
            </a:fld>
            <a:endParaRPr lang="zh-TW" altLang="en-US"/>
          </a:p>
        </p:txBody>
      </p:sp>
    </p:spTree>
    <p:extLst>
      <p:ext uri="{BB962C8B-B14F-4D97-AF65-F5344CB8AC3E}">
        <p14:creationId xmlns:p14="http://schemas.microsoft.com/office/powerpoint/2010/main" val="1385889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marR="0" lvl="0" indent="-285750" algn="l" defTabSz="914400" rtl="0" eaLnBrk="1" fontAlgn="auto" latinLnBrk="0" hangingPunct="1">
              <a:lnSpc>
                <a:spcPts val="24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提升飽和度</a:t>
            </a:r>
            <a:r>
              <a:rPr kumimoji="0" lang="en-US" altLang="zh-TW"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建議使照片中的整體色彩更加鮮豔 </a:t>
            </a:r>
            <a:r>
              <a:rPr kumimoji="0" lang="en-US" altLang="zh-TW"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亦即提升照片整體飽和度</a:t>
            </a:r>
            <a:r>
              <a:rPr kumimoji="0" lang="en-US" altLang="zh-TW"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ts val="24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減少飽和度</a:t>
            </a:r>
            <a:r>
              <a:rPr kumimoji="0" lang="en-US" altLang="zh-TW"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建議減少照片中的整體色彩鮮豔程度 </a:t>
            </a:r>
            <a:r>
              <a:rPr kumimoji="0" lang="en-US" altLang="zh-TW"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亦即減少照片整體飽和度</a:t>
            </a:r>
            <a:r>
              <a:rPr kumimoji="0" lang="en-US" altLang="zh-TW" sz="1600" b="0" i="0" u="none" strike="noStrike" kern="1200" cap="none" spc="0" normalizeH="0" baseline="0" noProof="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21</a:t>
            </a:fld>
            <a:endParaRPr lang="zh-TW" altLang="en-US"/>
          </a:p>
        </p:txBody>
      </p:sp>
    </p:spTree>
    <p:extLst>
      <p:ext uri="{BB962C8B-B14F-4D97-AF65-F5344CB8AC3E}">
        <p14:creationId xmlns:p14="http://schemas.microsoft.com/office/powerpoint/2010/main" val="1404366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增加繽紛感：使照片中背景或商品的色彩越多元繽紛 </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亦即增加照片中的色塊複雜度</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減少繽紛感：建議使照片中背景或商品的色彩越單一或越相似</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亦即減少照片中的色塊複雜度</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22</a:t>
            </a:fld>
            <a:endParaRPr lang="zh-TW" altLang="en-US"/>
          </a:p>
        </p:txBody>
      </p:sp>
    </p:spTree>
    <p:extLst>
      <p:ext uri="{BB962C8B-B14F-4D97-AF65-F5344CB8AC3E}">
        <p14:creationId xmlns:p14="http://schemas.microsoft.com/office/powerpoint/2010/main" val="261223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23</a:t>
            </a:fld>
            <a:endParaRPr lang="zh-TW" altLang="en-US"/>
          </a:p>
        </p:txBody>
      </p:sp>
    </p:spTree>
    <p:extLst>
      <p:ext uri="{BB962C8B-B14F-4D97-AF65-F5344CB8AC3E}">
        <p14:creationId xmlns:p14="http://schemas.microsoft.com/office/powerpoint/2010/main" val="1269882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24</a:t>
            </a:fld>
            <a:endParaRPr lang="zh-TW" altLang="en-US"/>
          </a:p>
        </p:txBody>
      </p:sp>
    </p:spTree>
    <p:extLst>
      <p:ext uri="{BB962C8B-B14F-4D97-AF65-F5344CB8AC3E}">
        <p14:creationId xmlns:p14="http://schemas.microsoft.com/office/powerpoint/2010/main" val="2403017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25</a:t>
            </a:fld>
            <a:endParaRPr lang="zh-TW" altLang="en-US"/>
          </a:p>
        </p:txBody>
      </p:sp>
    </p:spTree>
    <p:extLst>
      <p:ext uri="{BB962C8B-B14F-4D97-AF65-F5344CB8AC3E}">
        <p14:creationId xmlns:p14="http://schemas.microsoft.com/office/powerpoint/2010/main" val="1737460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28</a:t>
            </a:fld>
            <a:endParaRPr lang="zh-TW" altLang="en-US"/>
          </a:p>
        </p:txBody>
      </p:sp>
    </p:spTree>
    <p:extLst>
      <p:ext uri="{BB962C8B-B14F-4D97-AF65-F5344CB8AC3E}">
        <p14:creationId xmlns:p14="http://schemas.microsoft.com/office/powerpoint/2010/main" val="395385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29</a:t>
            </a:fld>
            <a:endParaRPr lang="zh-TW" altLang="en-US"/>
          </a:p>
        </p:txBody>
      </p:sp>
    </p:spTree>
    <p:extLst>
      <p:ext uri="{BB962C8B-B14F-4D97-AF65-F5344CB8AC3E}">
        <p14:creationId xmlns:p14="http://schemas.microsoft.com/office/powerpoint/2010/main" val="3943060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30</a:t>
            </a:fld>
            <a:endParaRPr lang="zh-TW" altLang="en-US"/>
          </a:p>
        </p:txBody>
      </p:sp>
    </p:spTree>
    <p:extLst>
      <p:ext uri="{BB962C8B-B14F-4D97-AF65-F5344CB8AC3E}">
        <p14:creationId xmlns:p14="http://schemas.microsoft.com/office/powerpoint/2010/main" val="3031604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31</a:t>
            </a:fld>
            <a:endParaRPr lang="zh-TW" altLang="en-US"/>
          </a:p>
        </p:txBody>
      </p:sp>
    </p:spTree>
    <p:extLst>
      <p:ext uri="{BB962C8B-B14F-4D97-AF65-F5344CB8AC3E}">
        <p14:creationId xmlns:p14="http://schemas.microsoft.com/office/powerpoint/2010/main" val="1395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262626"/>
                </a:solidFill>
                <a:latin typeface="Microsoft JhengHei" panose="020B0604030504040204" pitchFamily="34" charset="-120"/>
                <a:ea typeface="Microsoft JhengHei" panose="020B0604030504040204" pitchFamily="34" charset="-120"/>
              </a:rPr>
              <a:t>機器學習</a:t>
            </a:r>
            <a:r>
              <a:rPr lang="en-US" altLang="zh-TW" sz="1600" dirty="0">
                <a:solidFill>
                  <a:srgbClr val="262626"/>
                </a:solidFill>
                <a:latin typeface="Microsoft JhengHei" panose="020B0604030504040204" pitchFamily="34" charset="-120"/>
                <a:ea typeface="Microsoft JhengHei" panose="020B0604030504040204" pitchFamily="34" charset="-120"/>
              </a:rPr>
              <a:t>(Machine Learning)</a:t>
            </a:r>
            <a:r>
              <a:rPr lang="zh-TW" altLang="en-US" sz="1600" dirty="0">
                <a:solidFill>
                  <a:srgbClr val="262626"/>
                </a:solidFill>
                <a:latin typeface="Microsoft JhengHei" panose="020B0604030504040204" pitchFamily="34" charset="-120"/>
                <a:ea typeface="Microsoft JhengHei" panose="020B0604030504040204" pitchFamily="34" charset="-120"/>
              </a:rPr>
              <a:t>在工業視覺檢測應用的主要優勢為可以針對複雜類型以及受背景雜訊干擾的影像類型進行辨識與分類，透過資訊蒐集與訓練，可持續累積與優化軟體準確性與效能</a:t>
            </a:r>
            <a:endParaRPr lang="en-US" altLang="zh-TW" sz="1600" dirty="0">
              <a:solidFill>
                <a:srgbClr val="262626"/>
              </a:solidFill>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600" dirty="0">
              <a:solidFill>
                <a:srgbClr val="262626"/>
              </a:solidFill>
              <a:latin typeface="Microsoft JhengHei" panose="020B0604030504040204" pitchFamily="34" charset="-120"/>
              <a:ea typeface="Microsoft JhengHei" panose="020B0604030504040204" pitchFamily="34" charset="-120"/>
            </a:endParaRPr>
          </a:p>
          <a:p>
            <a:pPr algn="l">
              <a:lnSpc>
                <a:spcPct val="150000"/>
              </a:lnSpc>
            </a:pPr>
            <a:r>
              <a:rPr lang="zh-TW" altLang="en-US" sz="1600" b="1" dirty="0">
                <a:solidFill>
                  <a:srgbClr val="262626"/>
                </a:solidFill>
                <a:latin typeface="Microsoft JhengHei" panose="020B0604030504040204" pitchFamily="34" charset="-120"/>
                <a:ea typeface="Microsoft JhengHei" panose="020B0604030504040204" pitchFamily="34" charset="-120"/>
              </a:rPr>
              <a:t>內容與步驟 </a:t>
            </a:r>
            <a:r>
              <a:rPr lang="en-US" altLang="zh-TW" sz="1600" b="1" dirty="0">
                <a:solidFill>
                  <a:srgbClr val="262626"/>
                </a:solidFill>
                <a:latin typeface="Microsoft JhengHei" panose="020B0604030504040204" pitchFamily="34" charset="-120"/>
                <a:ea typeface="Microsoft JhengHei" panose="020B0604030504040204" pitchFamily="34" charset="-120"/>
              </a:rPr>
              <a:t>:</a:t>
            </a:r>
          </a:p>
          <a:p>
            <a:pPr>
              <a:lnSpc>
                <a:spcPct val="150000"/>
              </a:lnSpc>
            </a:pPr>
            <a:r>
              <a:rPr lang="en-US" altLang="zh-TW" sz="1600" dirty="0">
                <a:solidFill>
                  <a:srgbClr val="262626"/>
                </a:solidFill>
                <a:latin typeface="Microsoft JhengHei" panose="020B0604030504040204" pitchFamily="34" charset="-120"/>
                <a:ea typeface="Microsoft JhengHei" panose="020B0604030504040204" pitchFamily="34" charset="-120"/>
              </a:rPr>
              <a:t>(1) </a:t>
            </a:r>
            <a:r>
              <a:rPr lang="zh-TW" altLang="en-US" sz="1600" dirty="0">
                <a:solidFill>
                  <a:srgbClr val="262626"/>
                </a:solidFill>
                <a:latin typeface="Microsoft JhengHei" panose="020B0604030504040204" pitchFamily="34" charset="-120"/>
                <a:ea typeface="Microsoft JhengHei" panose="020B0604030504040204" pitchFamily="34" charset="-120"/>
              </a:rPr>
              <a:t>定義檢測或分類標準</a:t>
            </a:r>
          </a:p>
          <a:p>
            <a:pPr>
              <a:lnSpc>
                <a:spcPct val="150000"/>
              </a:lnSpc>
            </a:pPr>
            <a:r>
              <a:rPr lang="en-US" altLang="zh-TW" sz="1600" dirty="0">
                <a:solidFill>
                  <a:srgbClr val="262626"/>
                </a:solidFill>
                <a:latin typeface="Microsoft JhengHei" panose="020B0604030504040204" pitchFamily="34" charset="-120"/>
                <a:ea typeface="Microsoft JhengHei" panose="020B0604030504040204" pitchFamily="34" charset="-120"/>
              </a:rPr>
              <a:t>(2) </a:t>
            </a:r>
            <a:r>
              <a:rPr lang="zh-TW" altLang="en-US" sz="1600" dirty="0">
                <a:solidFill>
                  <a:srgbClr val="262626"/>
                </a:solidFill>
                <a:latin typeface="Microsoft JhengHei" panose="020B0604030504040204" pitchFamily="34" charset="-120"/>
                <a:ea typeface="Microsoft JhengHei" panose="020B0604030504040204" pitchFamily="34" charset="-120"/>
              </a:rPr>
              <a:t>蒐集樣本影像</a:t>
            </a:r>
          </a:p>
          <a:p>
            <a:pPr>
              <a:lnSpc>
                <a:spcPct val="150000"/>
              </a:lnSpc>
            </a:pPr>
            <a:r>
              <a:rPr lang="en-US" altLang="zh-TW" sz="1600" dirty="0">
                <a:solidFill>
                  <a:srgbClr val="262626"/>
                </a:solidFill>
                <a:latin typeface="Microsoft JhengHei" panose="020B0604030504040204" pitchFamily="34" charset="-120"/>
                <a:ea typeface="Microsoft JhengHei" panose="020B0604030504040204" pitchFamily="34" charset="-120"/>
              </a:rPr>
              <a:t>(3) </a:t>
            </a:r>
            <a:r>
              <a:rPr lang="zh-TW" altLang="en-US" sz="1600" dirty="0">
                <a:solidFill>
                  <a:srgbClr val="262626"/>
                </a:solidFill>
                <a:latin typeface="Microsoft JhengHei" panose="020B0604030504040204" pitchFamily="34" charset="-120"/>
                <a:ea typeface="Microsoft JhengHei" panose="020B0604030504040204" pitchFamily="34" charset="-120"/>
              </a:rPr>
              <a:t>人工判別與標定</a:t>
            </a:r>
          </a:p>
          <a:p>
            <a:pPr>
              <a:lnSpc>
                <a:spcPct val="150000"/>
              </a:lnSpc>
            </a:pPr>
            <a:r>
              <a:rPr lang="en-US" altLang="zh-TW" sz="1600" dirty="0">
                <a:solidFill>
                  <a:srgbClr val="262626"/>
                </a:solidFill>
                <a:latin typeface="Microsoft JhengHei" panose="020B0604030504040204" pitchFamily="34" charset="-120"/>
                <a:ea typeface="Microsoft JhengHei" panose="020B0604030504040204" pitchFamily="34" charset="-120"/>
              </a:rPr>
              <a:t>(4) </a:t>
            </a:r>
            <a:r>
              <a:rPr lang="zh-TW" altLang="en-US" sz="1600" dirty="0">
                <a:solidFill>
                  <a:srgbClr val="262626"/>
                </a:solidFill>
                <a:latin typeface="Microsoft JhengHei" panose="020B0604030504040204" pitchFamily="34" charset="-120"/>
                <a:ea typeface="Microsoft JhengHei" panose="020B0604030504040204" pitchFamily="34" charset="-120"/>
              </a:rPr>
              <a:t>機器學習訓練</a:t>
            </a:r>
          </a:p>
          <a:p>
            <a:pPr>
              <a:lnSpc>
                <a:spcPct val="150000"/>
              </a:lnSpc>
            </a:pPr>
            <a:r>
              <a:rPr lang="en-US" altLang="zh-TW" sz="1600" dirty="0">
                <a:solidFill>
                  <a:srgbClr val="262626"/>
                </a:solidFill>
                <a:latin typeface="Microsoft JhengHei" panose="020B0604030504040204" pitchFamily="34" charset="-120"/>
                <a:ea typeface="Microsoft JhengHei" panose="020B0604030504040204" pitchFamily="34" charset="-120"/>
              </a:rPr>
              <a:t>(5) </a:t>
            </a:r>
            <a:r>
              <a:rPr lang="zh-TW" altLang="en-US" sz="1600" dirty="0">
                <a:solidFill>
                  <a:srgbClr val="262626"/>
                </a:solidFill>
                <a:latin typeface="Microsoft JhengHei" panose="020B0604030504040204" pitchFamily="34" charset="-120"/>
                <a:ea typeface="Microsoft JhengHei" panose="020B0604030504040204" pitchFamily="34" charset="-120"/>
              </a:rPr>
              <a:t>產出檢測邏輯</a:t>
            </a:r>
          </a:p>
          <a:p>
            <a:pPr>
              <a:lnSpc>
                <a:spcPct val="150000"/>
              </a:lnSpc>
            </a:pPr>
            <a:r>
              <a:rPr lang="en-US" altLang="zh-TW" sz="1600" dirty="0">
                <a:solidFill>
                  <a:srgbClr val="262626"/>
                </a:solidFill>
                <a:latin typeface="Microsoft JhengHei" panose="020B0604030504040204" pitchFamily="34" charset="-120"/>
                <a:ea typeface="Microsoft JhengHei" panose="020B0604030504040204" pitchFamily="34" charset="-120"/>
              </a:rPr>
              <a:t>(6) </a:t>
            </a:r>
            <a:r>
              <a:rPr lang="zh-TW" altLang="en-US" sz="1600" dirty="0">
                <a:solidFill>
                  <a:srgbClr val="262626"/>
                </a:solidFill>
                <a:latin typeface="Microsoft JhengHei" panose="020B0604030504040204" pitchFamily="34" charset="-120"/>
                <a:ea typeface="Microsoft JhengHei" panose="020B0604030504040204" pitchFamily="34" charset="-120"/>
              </a:rPr>
              <a:t>上線測試</a:t>
            </a:r>
          </a:p>
          <a:p>
            <a:pPr>
              <a:lnSpc>
                <a:spcPct val="150000"/>
              </a:lnSpc>
            </a:pPr>
            <a:r>
              <a:rPr lang="en-US" altLang="zh-TW" sz="1600" dirty="0">
                <a:solidFill>
                  <a:srgbClr val="262626"/>
                </a:solidFill>
                <a:latin typeface="Microsoft JhengHei" panose="020B0604030504040204" pitchFamily="34" charset="-120"/>
                <a:ea typeface="Microsoft JhengHei" panose="020B0604030504040204" pitchFamily="34" charset="-120"/>
              </a:rPr>
              <a:t>(7) </a:t>
            </a:r>
            <a:r>
              <a:rPr lang="zh-TW" altLang="en-US" sz="1600" dirty="0">
                <a:solidFill>
                  <a:srgbClr val="262626"/>
                </a:solidFill>
                <a:latin typeface="Microsoft JhengHei" panose="020B0604030504040204" pitchFamily="34" charset="-120"/>
                <a:ea typeface="Microsoft JhengHei" panose="020B0604030504040204" pitchFamily="34" charset="-120"/>
              </a:rPr>
              <a:t>持續訓練與改善</a:t>
            </a: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4</a:t>
            </a:fld>
            <a:endParaRPr lang="zh-TW" altLang="en-US"/>
          </a:p>
        </p:txBody>
      </p:sp>
    </p:spTree>
    <p:extLst>
      <p:ext uri="{BB962C8B-B14F-4D97-AF65-F5344CB8AC3E}">
        <p14:creationId xmlns:p14="http://schemas.microsoft.com/office/powerpoint/2010/main" val="157085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32</a:t>
            </a:fld>
            <a:endParaRPr lang="zh-TW" altLang="en-US"/>
          </a:p>
        </p:txBody>
      </p:sp>
    </p:spTree>
    <p:extLst>
      <p:ext uri="{BB962C8B-B14F-4D97-AF65-F5344CB8AC3E}">
        <p14:creationId xmlns:p14="http://schemas.microsoft.com/office/powerpoint/2010/main" val="1463787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33</a:t>
            </a:fld>
            <a:endParaRPr lang="zh-TW" altLang="en-US"/>
          </a:p>
        </p:txBody>
      </p:sp>
    </p:spTree>
    <p:extLst>
      <p:ext uri="{BB962C8B-B14F-4D97-AF65-F5344CB8AC3E}">
        <p14:creationId xmlns:p14="http://schemas.microsoft.com/office/powerpoint/2010/main" val="2802533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34</a:t>
            </a:fld>
            <a:endParaRPr lang="zh-TW" altLang="en-US"/>
          </a:p>
        </p:txBody>
      </p:sp>
    </p:spTree>
    <p:extLst>
      <p:ext uri="{BB962C8B-B14F-4D97-AF65-F5344CB8AC3E}">
        <p14:creationId xmlns:p14="http://schemas.microsoft.com/office/powerpoint/2010/main" val="848349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35</a:t>
            </a:fld>
            <a:endParaRPr lang="zh-TW" altLang="en-US"/>
          </a:p>
        </p:txBody>
      </p:sp>
    </p:spTree>
    <p:extLst>
      <p:ext uri="{BB962C8B-B14F-4D97-AF65-F5344CB8AC3E}">
        <p14:creationId xmlns:p14="http://schemas.microsoft.com/office/powerpoint/2010/main" val="143094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36</a:t>
            </a:fld>
            <a:endParaRPr lang="zh-TW" altLang="en-US"/>
          </a:p>
        </p:txBody>
      </p:sp>
    </p:spTree>
    <p:extLst>
      <p:ext uri="{BB962C8B-B14F-4D97-AF65-F5344CB8AC3E}">
        <p14:creationId xmlns:p14="http://schemas.microsoft.com/office/powerpoint/2010/main" val="3102877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37</a:t>
            </a:fld>
            <a:endParaRPr lang="zh-TW" altLang="en-US"/>
          </a:p>
        </p:txBody>
      </p:sp>
    </p:spTree>
    <p:extLst>
      <p:ext uri="{BB962C8B-B14F-4D97-AF65-F5344CB8AC3E}">
        <p14:creationId xmlns:p14="http://schemas.microsoft.com/office/powerpoint/2010/main" val="1116565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1072866" rtl="0" eaLnBrk="1" fontAlgn="auto" latinLnBrk="0" hangingPunct="1">
              <a:lnSpc>
                <a:spcPct val="100000"/>
              </a:lnSpc>
              <a:spcBef>
                <a:spcPts val="0"/>
              </a:spcBef>
              <a:spcAft>
                <a:spcPts val="0"/>
              </a:spcAft>
              <a:buClrTx/>
              <a:buSzTx/>
              <a:buFontTx/>
              <a:buNone/>
              <a:tabLst/>
              <a:defRPr/>
            </a:pPr>
            <a:r>
              <a:rPr kumimoji="0" lang="zh-TW"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三角構圖就是在照片構圖時呈現或運用三角形。寬邊在下的三角形由於底部闊大，可構築出視像穩定感。三角形三條邊都是引線，把觀眾的注意力引向三角形的頂端，甚至是所有三個尖角。這個特點可供拍攝時好好利用，凸顯首要主體；不過也要留意周圍的其他非重要元素。</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38</a:t>
            </a:fld>
            <a:endParaRPr lang="zh-TW" altLang="en-US"/>
          </a:p>
        </p:txBody>
      </p:sp>
    </p:spTree>
    <p:extLst>
      <p:ext uri="{BB962C8B-B14F-4D97-AF65-F5344CB8AC3E}">
        <p14:creationId xmlns:p14="http://schemas.microsoft.com/office/powerpoint/2010/main" val="3511043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留白面積比是指照片中扣除主體物件後剩下的面積佔整張照片的比例，越多的留白面積能夠創造出空間上的想像與開闊的氛圍，並同時加強主體的存在感。適當縮減留白面積可有效增加商品的細節與特性，但當留白面積過小時，圖像在解讀上容易產生壓迫感</a:t>
            </a:r>
            <a:r>
              <a:rPr kumimoji="0" lang="zh-TW"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39</a:t>
            </a:fld>
            <a:endParaRPr lang="zh-TW" altLang="en-US"/>
          </a:p>
        </p:txBody>
      </p:sp>
    </p:spTree>
    <p:extLst>
      <p:ext uri="{BB962C8B-B14F-4D97-AF65-F5344CB8AC3E}">
        <p14:creationId xmlns:p14="http://schemas.microsoft.com/office/powerpoint/2010/main" val="3206460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針對母嬰用品產業，照片中是否出現人物是母嬰業者提出的重要變數，因此本計畫撰寫一套</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Python</a:t>
            </a:r>
            <a:r>
              <a:rPr kumimoji="0" lang="zh-TW"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模組，用來偵測照片中人臉年齡與人物是否存在，並計算其臉部面積比。</a:t>
            </a:r>
            <a:r>
              <a:rPr kumimoji="0" lang="zh-TW"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此程式模組將年齡區分為兩類別：小孩與成人，所得到的變數共有四種：小孩存在否、小孩人臉面積比與成人存在否、成人人臉面積比</a:t>
            </a:r>
            <a:r>
              <a:rPr kumimoji="0" lang="zh-TW"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40</a:t>
            </a:fld>
            <a:endParaRPr lang="zh-TW" altLang="en-US"/>
          </a:p>
        </p:txBody>
      </p:sp>
    </p:spTree>
    <p:extLst>
      <p:ext uri="{BB962C8B-B14F-4D97-AF65-F5344CB8AC3E}">
        <p14:creationId xmlns:p14="http://schemas.microsoft.com/office/powerpoint/2010/main" val="1746227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41</a:t>
            </a:fld>
            <a:endParaRPr lang="zh-TW" altLang="en-US"/>
          </a:p>
        </p:txBody>
      </p:sp>
    </p:spTree>
    <p:extLst>
      <p:ext uri="{BB962C8B-B14F-4D97-AF65-F5344CB8AC3E}">
        <p14:creationId xmlns:p14="http://schemas.microsoft.com/office/powerpoint/2010/main" val="231754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600" dirty="0">
                <a:latin typeface="微軟正黑體" panose="020B0604030504040204" pitchFamily="34" charset="-120"/>
                <a:ea typeface="微軟正黑體" panose="020B0604030504040204" pitchFamily="34" charset="-120"/>
              </a:rPr>
              <a:t>印刷電路板 </a:t>
            </a:r>
            <a:r>
              <a:rPr lang="en-US" altLang="zh-TW" sz="1600" dirty="0">
                <a:latin typeface="微軟正黑體" panose="020B0604030504040204" pitchFamily="34" charset="-120"/>
                <a:ea typeface="微軟正黑體" panose="020B0604030504040204" pitchFamily="34" charset="-120"/>
              </a:rPr>
              <a:t>(PCB) </a:t>
            </a:r>
            <a:r>
              <a:rPr lang="zh-TW" altLang="en-US" sz="1600" dirty="0">
                <a:latin typeface="微軟正黑體" panose="020B0604030504040204" pitchFamily="34" charset="-120"/>
                <a:ea typeface="微軟正黑體" panose="020B0604030504040204" pitchFamily="34" charset="-120"/>
              </a:rPr>
              <a:t>是複雜的組件、焊料連接、基材及印刷文字組合。大量組件與連接即表示可能有大量缺陷，確認正確的組件位於必要位置，探測可能的焊料問題、刮痕、組件錯位和其他缺陷</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深度學習工具可在檢測不同 </a:t>
            </a:r>
            <a:r>
              <a:rPr lang="en-US" altLang="zh-TW" sz="1600" dirty="0">
                <a:latin typeface="微軟正黑體" panose="020B0604030504040204" pitchFamily="34" charset="-120"/>
                <a:ea typeface="微軟正黑體" panose="020B0604030504040204" pitchFamily="34" charset="-120"/>
              </a:rPr>
              <a:t>PCB </a:t>
            </a:r>
            <a:r>
              <a:rPr lang="zh-TW" altLang="en-US" sz="1600" dirty="0">
                <a:latin typeface="微軟正黑體" panose="020B0604030504040204" pitchFamily="34" charset="-120"/>
                <a:ea typeface="微軟正黑體" panose="020B0604030504040204" pitchFamily="34" charset="-120"/>
              </a:rPr>
              <a:t>或在設計有所變更時，迅速重新進行訓練，完全不需要進行任何程式設計</a:t>
            </a:r>
            <a:endParaRPr lang="zh-TW" altLang="zh-TW" sz="16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5</a:t>
            </a:fld>
            <a:endParaRPr lang="zh-TW" altLang="en-US"/>
          </a:p>
        </p:txBody>
      </p:sp>
    </p:spTree>
    <p:extLst>
      <p:ext uri="{BB962C8B-B14F-4D97-AF65-F5344CB8AC3E}">
        <p14:creationId xmlns:p14="http://schemas.microsoft.com/office/powerpoint/2010/main" val="35999680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早午餐故事架構</a:t>
            </a:r>
            <a:endParaRPr lang="en-US" altLang="zh-TW" sz="1200" b="1" kern="1200"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氛圍 柔和感：高棕色比例容易營造溫暖、有精神的氛圍，並保有味覺想像</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物件面積大：強調食物的美味性與食材的豐富性</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物件面積小：注重食物彼此之間的多元性或凸顯留白面積</a:t>
            </a:r>
          </a:p>
          <a:p>
            <a:endParaRPr lang="zh-TW" altLang="en-US" dirty="0"/>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42</a:t>
            </a:fld>
            <a:endParaRPr lang="zh-TW" altLang="en-US"/>
          </a:p>
        </p:txBody>
      </p:sp>
    </p:spTree>
    <p:extLst>
      <p:ext uri="{BB962C8B-B14F-4D97-AF65-F5344CB8AC3E}">
        <p14:creationId xmlns:p14="http://schemas.microsoft.com/office/powerpoint/2010/main" val="1757178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早午餐故事架構</a:t>
            </a:r>
            <a:endParaRPr lang="en-US" altLang="zh-TW" sz="1200" b="1" kern="1200"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氛圍 柔和感：高棕色比例容易營造溫暖、有精神的氛圍，並保有味覺想像</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物件面積大：強調食物的美味性與食材的豐富性</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物件面積小：注重食物彼此之間的多元性或凸顯留白面積</a:t>
            </a:r>
          </a:p>
          <a:p>
            <a:endParaRPr lang="zh-TW" altLang="en-US" dirty="0"/>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43</a:t>
            </a:fld>
            <a:endParaRPr lang="zh-TW" altLang="en-US"/>
          </a:p>
        </p:txBody>
      </p:sp>
    </p:spTree>
    <p:extLst>
      <p:ext uri="{BB962C8B-B14F-4D97-AF65-F5344CB8AC3E}">
        <p14:creationId xmlns:p14="http://schemas.microsoft.com/office/powerpoint/2010/main" val="2698291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早午餐故事架構</a:t>
            </a:r>
            <a:endParaRPr lang="en-US" altLang="zh-TW" sz="1200" b="1" kern="1200"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氛圍 柔和感：高棕色比例容易營造溫暖、有精神的氛圍，並保有味覺想像</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物件面積大：強調食物的美味性與食材的豐富性</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物件面積小：注重食物彼此之間的多元性或凸顯留白面積</a:t>
            </a:r>
          </a:p>
          <a:p>
            <a:endParaRPr lang="zh-TW" altLang="en-US" dirty="0"/>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44</a:t>
            </a:fld>
            <a:endParaRPr lang="zh-TW" altLang="en-US"/>
          </a:p>
        </p:txBody>
      </p:sp>
    </p:spTree>
    <p:extLst>
      <p:ext uri="{BB962C8B-B14F-4D97-AF65-F5344CB8AC3E}">
        <p14:creationId xmlns:p14="http://schemas.microsoft.com/office/powerpoint/2010/main" val="1515929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45</a:t>
            </a:fld>
            <a:endParaRPr lang="zh-TW" altLang="en-US"/>
          </a:p>
        </p:txBody>
      </p:sp>
    </p:spTree>
    <p:extLst>
      <p:ext uri="{BB962C8B-B14F-4D97-AF65-F5344CB8AC3E}">
        <p14:creationId xmlns:p14="http://schemas.microsoft.com/office/powerpoint/2010/main" val="8515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母嬰產業故事架構</a:t>
            </a:r>
            <a:endParaRPr lang="en-US" altLang="zh-TW" dirty="0"/>
          </a:p>
          <a:p>
            <a:r>
              <a:rPr lang="zh-TW" altLang="en-US" dirty="0"/>
              <a:t>色系</a:t>
            </a:r>
            <a:endParaRPr lang="en-US" altLang="zh-TW" dirty="0"/>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柔和色系：低飽和趨向溫馨、和諧的氛圍 </a:t>
            </a:r>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鮮明色系：高飽和且使用多種亮色與暗色，容易營造欣喜、活躍的氛圍</a:t>
            </a:r>
            <a:endParaRPr lang="en-US" altLang="zh-TW" sz="1200" b="1" kern="1200" dirty="0">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人物面積大：強調人物與商品之間的連結性</a:t>
            </a: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人物面積小 </a:t>
            </a:r>
            <a:r>
              <a:rPr lang="en-US" altLang="zh-TW" sz="1200" b="1" kern="1200" dirty="0">
                <a:latin typeface="微軟正黑體" panose="020B0604030504040204" pitchFamily="34" charset="-120"/>
                <a:ea typeface="微軟正黑體" panose="020B0604030504040204" pitchFamily="34" charset="-120"/>
                <a:cs typeface="+mn-cs"/>
              </a:rPr>
              <a:t>or </a:t>
            </a:r>
            <a:r>
              <a:rPr lang="zh-TW" altLang="en-US" sz="1200" b="1" kern="1200" dirty="0">
                <a:latin typeface="微軟正黑體" panose="020B0604030504040204" pitchFamily="34" charset="-120"/>
                <a:ea typeface="微軟正黑體" panose="020B0604030504040204" pitchFamily="34" charset="-120"/>
                <a:cs typeface="+mn-cs"/>
              </a:rPr>
              <a:t>無人物：注重拍攝商品的細節、材質</a:t>
            </a:r>
            <a:endParaRPr lang="en-US" altLang="zh-TW" sz="1200" b="1" kern="1200" dirty="0">
              <a:latin typeface="微軟正黑體" panose="020B0604030504040204" pitchFamily="34" charset="-120"/>
              <a:ea typeface="微軟正黑體" panose="020B0604030504040204" pitchFamily="34" charset="-120"/>
              <a:cs typeface="+mn-cs"/>
            </a:endParaRP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物件</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物件面積大：注重物件的細節、材質</a:t>
            </a: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物件面積小：強調與環境、場合的連結性或人物與物件之間的使用性</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46</a:t>
            </a:fld>
            <a:endParaRPr lang="zh-TW" altLang="en-US"/>
          </a:p>
        </p:txBody>
      </p:sp>
    </p:spTree>
    <p:extLst>
      <p:ext uri="{BB962C8B-B14F-4D97-AF65-F5344CB8AC3E}">
        <p14:creationId xmlns:p14="http://schemas.microsoft.com/office/powerpoint/2010/main" val="292896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母嬰產業故事架構</a:t>
            </a:r>
            <a:endParaRPr lang="en-US" altLang="zh-TW" dirty="0"/>
          </a:p>
          <a:p>
            <a:r>
              <a:rPr lang="zh-TW" altLang="en-US" dirty="0"/>
              <a:t>色系</a:t>
            </a:r>
            <a:endParaRPr lang="en-US" altLang="zh-TW" dirty="0"/>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柔和色系：低飽和趨向溫馨、和諧的氛圍 </a:t>
            </a:r>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鮮明色系：高飽和且使用多種亮色與暗色，容易營造欣喜、活躍的氛圍</a:t>
            </a:r>
            <a:endParaRPr lang="en-US" altLang="zh-TW" sz="1200" b="1" kern="1200" dirty="0">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人物面積大：強調人物與商品之間的連結性</a:t>
            </a: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人物面積小 </a:t>
            </a:r>
            <a:r>
              <a:rPr lang="en-US" altLang="zh-TW" sz="1200" b="1" kern="1200" dirty="0">
                <a:latin typeface="微軟正黑體" panose="020B0604030504040204" pitchFamily="34" charset="-120"/>
                <a:ea typeface="微軟正黑體" panose="020B0604030504040204" pitchFamily="34" charset="-120"/>
                <a:cs typeface="+mn-cs"/>
              </a:rPr>
              <a:t>or </a:t>
            </a:r>
            <a:r>
              <a:rPr lang="zh-TW" altLang="en-US" sz="1200" b="1" kern="1200" dirty="0">
                <a:latin typeface="微軟正黑體" panose="020B0604030504040204" pitchFamily="34" charset="-120"/>
                <a:ea typeface="微軟正黑體" panose="020B0604030504040204" pitchFamily="34" charset="-120"/>
                <a:cs typeface="+mn-cs"/>
              </a:rPr>
              <a:t>無人物：注重拍攝商品的細節、材質</a:t>
            </a:r>
            <a:endParaRPr lang="en-US" altLang="zh-TW" sz="1200" b="1" kern="1200" dirty="0">
              <a:latin typeface="微軟正黑體" panose="020B0604030504040204" pitchFamily="34" charset="-120"/>
              <a:ea typeface="微軟正黑體" panose="020B0604030504040204" pitchFamily="34" charset="-120"/>
              <a:cs typeface="+mn-cs"/>
            </a:endParaRP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物件</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物件面積大：注重物件的細節、材質</a:t>
            </a: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物件面積小：強調與環境、場合的連結性或人物與物件之間的使用性</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47</a:t>
            </a:fld>
            <a:endParaRPr lang="zh-TW" altLang="en-US"/>
          </a:p>
        </p:txBody>
      </p:sp>
    </p:spTree>
    <p:extLst>
      <p:ext uri="{BB962C8B-B14F-4D97-AF65-F5344CB8AC3E}">
        <p14:creationId xmlns:p14="http://schemas.microsoft.com/office/powerpoint/2010/main" val="1273944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母嬰產業故事架構</a:t>
            </a:r>
            <a:endParaRPr lang="en-US" altLang="zh-TW" dirty="0"/>
          </a:p>
          <a:p>
            <a:r>
              <a:rPr lang="zh-TW" altLang="en-US" dirty="0"/>
              <a:t>色系</a:t>
            </a:r>
            <a:endParaRPr lang="en-US" altLang="zh-TW" dirty="0"/>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柔和色系：低飽和趨向溫馨、和諧的氛圍 </a:t>
            </a:r>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鮮明色系：高飽和且使用多種亮色與暗色，容易營造欣喜、活躍的氛圍</a:t>
            </a:r>
            <a:endParaRPr lang="en-US" altLang="zh-TW" sz="1200" b="1" kern="1200" dirty="0">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人物面積大：強調人物與商品之間的連結性</a:t>
            </a: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人物面積小 </a:t>
            </a:r>
            <a:r>
              <a:rPr lang="en-US" altLang="zh-TW" sz="1200" b="1" kern="1200" dirty="0">
                <a:latin typeface="微軟正黑體" panose="020B0604030504040204" pitchFamily="34" charset="-120"/>
                <a:ea typeface="微軟正黑體" panose="020B0604030504040204" pitchFamily="34" charset="-120"/>
                <a:cs typeface="+mn-cs"/>
              </a:rPr>
              <a:t>or </a:t>
            </a:r>
            <a:r>
              <a:rPr lang="zh-TW" altLang="en-US" sz="1200" b="1" kern="1200" dirty="0">
                <a:latin typeface="微軟正黑體" panose="020B0604030504040204" pitchFamily="34" charset="-120"/>
                <a:ea typeface="微軟正黑體" panose="020B0604030504040204" pitchFamily="34" charset="-120"/>
                <a:cs typeface="+mn-cs"/>
              </a:rPr>
              <a:t>無人物：注重拍攝商品的細節、材質</a:t>
            </a:r>
            <a:endParaRPr lang="en-US" altLang="zh-TW" sz="1200" b="1" kern="1200" dirty="0">
              <a:latin typeface="微軟正黑體" panose="020B0604030504040204" pitchFamily="34" charset="-120"/>
              <a:ea typeface="微軟正黑體" panose="020B0604030504040204" pitchFamily="34" charset="-120"/>
              <a:cs typeface="+mn-cs"/>
            </a:endParaRP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物件</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物件面積大：注重物件的細節、材質</a:t>
            </a: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物件面積小：強調與環境、場合的連結性或人物與物件之間的使用性</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48</a:t>
            </a:fld>
            <a:endParaRPr lang="zh-TW" altLang="en-US"/>
          </a:p>
        </p:txBody>
      </p:sp>
    </p:spTree>
    <p:extLst>
      <p:ext uri="{BB962C8B-B14F-4D97-AF65-F5344CB8AC3E}">
        <p14:creationId xmlns:p14="http://schemas.microsoft.com/office/powerpoint/2010/main" val="2827427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49</a:t>
            </a:fld>
            <a:endParaRPr lang="zh-TW" altLang="en-US"/>
          </a:p>
        </p:txBody>
      </p:sp>
    </p:spTree>
    <p:extLst>
      <p:ext uri="{BB962C8B-B14F-4D97-AF65-F5344CB8AC3E}">
        <p14:creationId xmlns:p14="http://schemas.microsoft.com/office/powerpoint/2010/main" val="3317201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運動產業故事架構</a:t>
            </a:r>
            <a:endParaRPr lang="en-US" altLang="zh-TW" dirty="0"/>
          </a:p>
          <a:p>
            <a:r>
              <a:rPr lang="zh-TW" altLang="en-US" dirty="0"/>
              <a:t>色系</a:t>
            </a:r>
            <a:endParaRPr lang="en-US" altLang="zh-TW" dirty="0"/>
          </a:p>
          <a:p>
            <a:pPr marL="628650" lvl="1" indent="-171450">
              <a:buFont typeface="Arial" panose="020B0604020202020204" pitchFamily="34" charset="0"/>
              <a:buChar char="•"/>
            </a:pPr>
            <a:r>
              <a:rPr lang="zh-TW" altLang="en-US" sz="1200" b="1" kern="1200" dirty="0">
                <a:latin typeface="微軟正黑體" panose="020B0604030504040204" pitchFamily="34" charset="-120"/>
                <a:ea typeface="微軟正黑體" panose="020B0604030504040204" pitchFamily="34" charset="-120"/>
                <a:cs typeface="+mj-cs"/>
              </a:rPr>
              <a:t>高飽和、色彩繽紛、高亮度</a:t>
            </a:r>
            <a:r>
              <a:rPr lang="en-US" altLang="en-US" sz="1200" b="1" kern="1200" dirty="0">
                <a:latin typeface="微軟正黑體" panose="020B0604030504040204" pitchFamily="34" charset="-120"/>
                <a:ea typeface="微軟正黑體" panose="020B0604030504040204" pitchFamily="34" charset="-120"/>
                <a:cs typeface="+mj-cs"/>
              </a:rPr>
              <a:t>: </a:t>
            </a:r>
            <a:r>
              <a:rPr lang="zh-TW" altLang="en-US" sz="1200" b="1" kern="1200" dirty="0">
                <a:latin typeface="微軟正黑體" panose="020B0604030504040204" pitchFamily="34" charset="-120"/>
                <a:ea typeface="微軟正黑體" panose="020B0604030504040204" pitchFamily="34" charset="-120"/>
                <a:cs typeface="+mj-cs"/>
              </a:rPr>
              <a:t>活力、生動、活潑的意象表現</a:t>
            </a:r>
            <a:endPar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r>
              <a:rPr lang="en-US" altLang="zh-TW" sz="1200" b="0" kern="1200" dirty="0">
                <a:latin typeface="微軟正黑體" panose="020B0604030504040204" pitchFamily="34" charset="-120"/>
                <a:ea typeface="微軟正黑體" panose="020B0604030504040204" pitchFamily="34" charset="-120"/>
                <a:cs typeface="+mn-cs"/>
              </a:rPr>
              <a:t>&amp;</a:t>
            </a:r>
            <a:r>
              <a:rPr lang="zh-TW" altLang="en-US" sz="1200" b="0" kern="1200" dirty="0">
                <a:latin typeface="微軟正黑體" panose="020B0604030504040204" pitchFamily="34" charset="-120"/>
                <a:ea typeface="微軟正黑體" panose="020B0604030504040204" pitchFamily="34" charset="-120"/>
                <a:cs typeface="+mn-cs"/>
              </a:rPr>
              <a:t>構圖</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利用人物來凸顯商品的使用性、機能性</a:t>
            </a: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增加擺設構圖來提升畫面豐富度</a:t>
            </a: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留白</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增加留白面積來展現運動的空間感、動態感情境，達到戶外運動的意象</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50</a:t>
            </a:fld>
            <a:endParaRPr lang="zh-TW" altLang="en-US"/>
          </a:p>
        </p:txBody>
      </p:sp>
    </p:spTree>
    <p:extLst>
      <p:ext uri="{BB962C8B-B14F-4D97-AF65-F5344CB8AC3E}">
        <p14:creationId xmlns:p14="http://schemas.microsoft.com/office/powerpoint/2010/main" val="3201985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運動產業故事架構</a:t>
            </a:r>
            <a:endParaRPr lang="en-US" altLang="zh-TW" dirty="0"/>
          </a:p>
          <a:p>
            <a:r>
              <a:rPr lang="zh-TW" altLang="en-US" dirty="0"/>
              <a:t>色系</a:t>
            </a:r>
            <a:endParaRPr lang="en-US" altLang="zh-TW" dirty="0"/>
          </a:p>
          <a:p>
            <a:pPr marL="628650" lvl="1" indent="-171450">
              <a:buFont typeface="Arial" panose="020B0604020202020204" pitchFamily="34" charset="0"/>
              <a:buChar char="•"/>
            </a:pPr>
            <a:r>
              <a:rPr lang="zh-TW" altLang="en-US" sz="1200" b="1" kern="1200" dirty="0">
                <a:latin typeface="微軟正黑體" panose="020B0604030504040204" pitchFamily="34" charset="-120"/>
                <a:ea typeface="微軟正黑體" panose="020B0604030504040204" pitchFamily="34" charset="-120"/>
                <a:cs typeface="+mj-cs"/>
              </a:rPr>
              <a:t>高飽和、色彩繽紛、高亮度</a:t>
            </a:r>
            <a:r>
              <a:rPr lang="en-US" altLang="en-US" sz="1200" b="1" kern="1200" dirty="0">
                <a:latin typeface="微軟正黑體" panose="020B0604030504040204" pitchFamily="34" charset="-120"/>
                <a:ea typeface="微軟正黑體" panose="020B0604030504040204" pitchFamily="34" charset="-120"/>
                <a:cs typeface="+mj-cs"/>
              </a:rPr>
              <a:t>: </a:t>
            </a:r>
            <a:r>
              <a:rPr lang="zh-TW" altLang="en-US" sz="1200" b="1" kern="1200" dirty="0">
                <a:latin typeface="微軟正黑體" panose="020B0604030504040204" pitchFamily="34" charset="-120"/>
                <a:ea typeface="微軟正黑體" panose="020B0604030504040204" pitchFamily="34" charset="-120"/>
                <a:cs typeface="+mj-cs"/>
              </a:rPr>
              <a:t>活力、生動、活潑的意象表現</a:t>
            </a:r>
            <a:endPar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r>
              <a:rPr lang="en-US" altLang="zh-TW" sz="1200" b="0" kern="1200" dirty="0">
                <a:latin typeface="微軟正黑體" panose="020B0604030504040204" pitchFamily="34" charset="-120"/>
                <a:ea typeface="微軟正黑體" panose="020B0604030504040204" pitchFamily="34" charset="-120"/>
                <a:cs typeface="+mn-cs"/>
              </a:rPr>
              <a:t>&amp;</a:t>
            </a:r>
            <a:r>
              <a:rPr lang="zh-TW" altLang="en-US" sz="1200" b="0" kern="1200" dirty="0">
                <a:latin typeface="微軟正黑體" panose="020B0604030504040204" pitchFamily="34" charset="-120"/>
                <a:ea typeface="微軟正黑體" panose="020B0604030504040204" pitchFamily="34" charset="-120"/>
                <a:cs typeface="+mn-cs"/>
              </a:rPr>
              <a:t>構圖</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利用人物來凸顯商品的使用性、機能性</a:t>
            </a: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增加擺設構圖來提升畫面豐富度</a:t>
            </a: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留白</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增加留白面積來展現運動的空間感、動態感情境，達到戶外運動的意象</a:t>
            </a:r>
          </a:p>
          <a:p>
            <a:pPr lvl="1">
              <a:buFont typeface="+mj-lt"/>
              <a:buAutoNum type="arabicPeriod" startAt="5"/>
            </a:pPr>
            <a:endParaRPr lang="zh-TW" altLang="en-US" sz="1200" b="1" kern="1200" dirty="0">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51</a:t>
            </a:fld>
            <a:endParaRPr lang="zh-TW" altLang="en-US"/>
          </a:p>
        </p:txBody>
      </p:sp>
    </p:spTree>
    <p:extLst>
      <p:ext uri="{BB962C8B-B14F-4D97-AF65-F5344CB8AC3E}">
        <p14:creationId xmlns:p14="http://schemas.microsoft.com/office/powerpoint/2010/main" val="404972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600" dirty="0">
                <a:latin typeface="微軟正黑體" panose="020B0604030504040204" pitchFamily="34" charset="-120"/>
                <a:ea typeface="微軟正黑體" panose="020B0604030504040204" pitchFamily="34" charset="-120"/>
              </a:rPr>
              <a:t>社群行銷是將內容散布出去，使用更新鮮、更專業的方式包裝內容，將內容行銷的效益最大化</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導購是指成功把流量轉換為成交量，衝高產品或服務的銷售量；亦即提升流量轉換成消費、購買與訂單的機會</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例如：透過智慧穿搭評價應用程式告訴用戶更適合哪套服裝，或是透過點擊照片中的服飾、物件，即可搜尋到相關商品，並進一步購買</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等方式</a:t>
            </a:r>
            <a:endParaRPr lang="en-US" altLang="zh-TW" sz="16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7</a:t>
            </a:fld>
            <a:endParaRPr lang="zh-TW" altLang="en-US"/>
          </a:p>
        </p:txBody>
      </p:sp>
    </p:spTree>
    <p:extLst>
      <p:ext uri="{BB962C8B-B14F-4D97-AF65-F5344CB8AC3E}">
        <p14:creationId xmlns:p14="http://schemas.microsoft.com/office/powerpoint/2010/main" val="4082143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運動產業故事架構</a:t>
            </a:r>
            <a:endParaRPr lang="en-US" altLang="zh-TW" dirty="0"/>
          </a:p>
          <a:p>
            <a:r>
              <a:rPr lang="zh-TW" altLang="en-US" dirty="0"/>
              <a:t>色系</a:t>
            </a:r>
            <a:endParaRPr lang="en-US" altLang="zh-TW" dirty="0"/>
          </a:p>
          <a:p>
            <a:pPr marL="628650" lvl="1" indent="-171450">
              <a:buFont typeface="Arial" panose="020B0604020202020204" pitchFamily="34" charset="0"/>
              <a:buChar char="•"/>
            </a:pPr>
            <a:r>
              <a:rPr lang="zh-TW" altLang="en-US" sz="1200" b="1" kern="1200" dirty="0">
                <a:latin typeface="微軟正黑體" panose="020B0604030504040204" pitchFamily="34" charset="-120"/>
                <a:ea typeface="微軟正黑體" panose="020B0604030504040204" pitchFamily="34" charset="-120"/>
                <a:cs typeface="+mj-cs"/>
              </a:rPr>
              <a:t>高飽和、色彩繽紛、高亮度</a:t>
            </a:r>
            <a:r>
              <a:rPr lang="en-US" altLang="en-US" sz="1200" b="1" kern="1200" dirty="0">
                <a:latin typeface="微軟正黑體" panose="020B0604030504040204" pitchFamily="34" charset="-120"/>
                <a:ea typeface="微軟正黑體" panose="020B0604030504040204" pitchFamily="34" charset="-120"/>
                <a:cs typeface="+mj-cs"/>
              </a:rPr>
              <a:t>: </a:t>
            </a:r>
            <a:r>
              <a:rPr lang="zh-TW" altLang="en-US" sz="1200" b="1" kern="1200" dirty="0">
                <a:latin typeface="微軟正黑體" panose="020B0604030504040204" pitchFamily="34" charset="-120"/>
                <a:ea typeface="微軟正黑體" panose="020B0604030504040204" pitchFamily="34" charset="-120"/>
                <a:cs typeface="+mj-cs"/>
              </a:rPr>
              <a:t>活力、生動、活潑的意象表現</a:t>
            </a:r>
            <a:endPar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r>
              <a:rPr lang="en-US" altLang="zh-TW" sz="1200" b="0" kern="1200" dirty="0">
                <a:latin typeface="微軟正黑體" panose="020B0604030504040204" pitchFamily="34" charset="-120"/>
                <a:ea typeface="微軟正黑體" panose="020B0604030504040204" pitchFamily="34" charset="-120"/>
                <a:cs typeface="+mn-cs"/>
              </a:rPr>
              <a:t>&amp;</a:t>
            </a:r>
            <a:r>
              <a:rPr lang="zh-TW" altLang="en-US" sz="1200" b="0" kern="1200" dirty="0">
                <a:latin typeface="微軟正黑體" panose="020B0604030504040204" pitchFamily="34" charset="-120"/>
                <a:ea typeface="微軟正黑體" panose="020B0604030504040204" pitchFamily="34" charset="-120"/>
                <a:cs typeface="+mn-cs"/>
              </a:rPr>
              <a:t>構圖</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利用人物來凸顯商品的使用性、機能性</a:t>
            </a: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增加擺設構圖來提升畫面豐富度</a:t>
            </a: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留白</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增加留白面積來展現運動的空間感、動態感情境，達到戶外運動的意象</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52</a:t>
            </a:fld>
            <a:endParaRPr lang="zh-TW" altLang="en-US"/>
          </a:p>
        </p:txBody>
      </p:sp>
    </p:spTree>
    <p:extLst>
      <p:ext uri="{BB962C8B-B14F-4D97-AF65-F5344CB8AC3E}">
        <p14:creationId xmlns:p14="http://schemas.microsoft.com/office/powerpoint/2010/main" val="2165820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53</a:t>
            </a:fld>
            <a:endParaRPr lang="zh-TW" altLang="en-US"/>
          </a:p>
        </p:txBody>
      </p:sp>
    </p:spTree>
    <p:extLst>
      <p:ext uri="{BB962C8B-B14F-4D97-AF65-F5344CB8AC3E}">
        <p14:creationId xmlns:p14="http://schemas.microsoft.com/office/powerpoint/2010/main" val="355448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54</a:t>
            </a:fld>
            <a:endParaRPr lang="zh-TW" altLang="en-US"/>
          </a:p>
        </p:txBody>
      </p:sp>
    </p:spTree>
    <p:extLst>
      <p:ext uri="{BB962C8B-B14F-4D97-AF65-F5344CB8AC3E}">
        <p14:creationId xmlns:p14="http://schemas.microsoft.com/office/powerpoint/2010/main" val="36662359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上傳注意事項：</a:t>
            </a:r>
            <a:endPar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檔案類型：</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JPG</a:t>
            </a:r>
            <a:r>
              <a:rPr kumimoji="0" lang="zh-TW"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PNG</a:t>
            </a:r>
            <a:r>
              <a:rPr kumimoji="0" lang="zh-TW"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BMP</a:t>
            </a:r>
            <a:r>
              <a:rPr kumimoji="0" lang="zh-TW"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，最多上傳三張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建議圖片尺寸不超過 </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1600*1600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請限制檔案不可超過 </a:t>
            </a:r>
            <a:r>
              <a:rPr kumimoji="0" lang="en-US" altLang="zh-TW" sz="16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1MB</a:t>
            </a: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55</a:t>
            </a:fld>
            <a:endParaRPr lang="zh-TW" altLang="en-US"/>
          </a:p>
        </p:txBody>
      </p:sp>
    </p:spTree>
    <p:extLst>
      <p:ext uri="{BB962C8B-B14F-4D97-AF65-F5344CB8AC3E}">
        <p14:creationId xmlns:p14="http://schemas.microsoft.com/office/powerpoint/2010/main" val="2553470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1072866"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rPr>
              <a:t>下方為分析建議補充說明文字</a:t>
            </a:r>
            <a:r>
              <a:rPr kumimoji="1" lang="en-US" altLang="zh-TW" sz="16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rPr>
              <a:t>(</a:t>
            </a:r>
            <a:r>
              <a:rPr kumimoji="1" lang="zh-TW" altLang="en-US" sz="16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rPr>
              <a:t>例：色調對比</a:t>
            </a:r>
            <a:r>
              <a:rPr kumimoji="1" lang="en-US" altLang="zh-TW" sz="1600" b="1" i="0" u="none" strike="noStrike" kern="1200" cap="none" spc="0" normalizeH="0" baseline="0" noProof="0" dirty="0">
                <a:ln>
                  <a:noFill/>
                </a:ln>
                <a:solidFill>
                  <a:srgbClr val="FF0000"/>
                </a:solidFill>
                <a:effectLst/>
                <a:highlight>
                  <a:srgbClr val="FFFF00"/>
                </a:highlight>
                <a:uLnTx/>
                <a:uFillTx/>
                <a:latin typeface="標楷體" panose="03000509000000000000" pitchFamily="65" charset="-120"/>
                <a:ea typeface="標楷體" panose="03000509000000000000" pitchFamily="65" charset="-120"/>
              </a:rPr>
              <a:t>)</a:t>
            </a: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56</a:t>
            </a:fld>
            <a:endParaRPr lang="zh-TW" altLang="en-US"/>
          </a:p>
        </p:txBody>
      </p:sp>
    </p:spTree>
    <p:extLst>
      <p:ext uri="{BB962C8B-B14F-4D97-AF65-F5344CB8AC3E}">
        <p14:creationId xmlns:p14="http://schemas.microsoft.com/office/powerpoint/2010/main" val="2644117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60</a:t>
            </a:fld>
            <a:endParaRPr lang="zh-TW" altLang="en-US"/>
          </a:p>
        </p:txBody>
      </p:sp>
    </p:spTree>
    <p:extLst>
      <p:ext uri="{BB962C8B-B14F-4D97-AF65-F5344CB8AC3E}">
        <p14:creationId xmlns:p14="http://schemas.microsoft.com/office/powerpoint/2010/main" val="1833822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62</a:t>
            </a:fld>
            <a:endParaRPr lang="zh-TW" altLang="en-US"/>
          </a:p>
        </p:txBody>
      </p:sp>
    </p:spTree>
    <p:extLst>
      <p:ext uri="{BB962C8B-B14F-4D97-AF65-F5344CB8AC3E}">
        <p14:creationId xmlns:p14="http://schemas.microsoft.com/office/powerpoint/2010/main" val="3699394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63</a:t>
            </a:fld>
            <a:endParaRPr lang="zh-TW" altLang="en-US"/>
          </a:p>
        </p:txBody>
      </p:sp>
    </p:spTree>
    <p:extLst>
      <p:ext uri="{BB962C8B-B14F-4D97-AF65-F5344CB8AC3E}">
        <p14:creationId xmlns:p14="http://schemas.microsoft.com/office/powerpoint/2010/main" val="2411094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64</a:t>
            </a:fld>
            <a:endParaRPr lang="zh-TW" altLang="en-US"/>
          </a:p>
        </p:txBody>
      </p:sp>
    </p:spTree>
    <p:extLst>
      <p:ext uri="{BB962C8B-B14F-4D97-AF65-F5344CB8AC3E}">
        <p14:creationId xmlns:p14="http://schemas.microsoft.com/office/powerpoint/2010/main" val="812649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早午餐故事架構</a:t>
            </a:r>
            <a:endParaRPr lang="en-US" altLang="zh-TW" sz="1200" b="1" kern="1200"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氛圍 柔和感：高棕色比例容易營造溫暖、有精神的氛圍，並保有味覺想像</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物件面積大：強調食物的美味性與食材的豐富性</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物件面積小：注重食物彼此之間的多元性或凸顯留白面積</a:t>
            </a:r>
          </a:p>
          <a:p>
            <a:endParaRPr lang="zh-TW" altLang="en-US" dirty="0"/>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65</a:t>
            </a:fld>
            <a:endParaRPr lang="zh-TW" altLang="en-US"/>
          </a:p>
        </p:txBody>
      </p:sp>
    </p:spTree>
    <p:extLst>
      <p:ext uri="{BB962C8B-B14F-4D97-AF65-F5344CB8AC3E}">
        <p14:creationId xmlns:p14="http://schemas.microsoft.com/office/powerpoint/2010/main" val="368846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600" dirty="0">
                <a:latin typeface="微軟正黑體" panose="020B0604030504040204" pitchFamily="34" charset="-120"/>
                <a:ea typeface="微軟正黑體" panose="020B0604030504040204" pitchFamily="34" charset="-120"/>
              </a:rPr>
              <a:t>情緒辨識</a:t>
            </a:r>
            <a:r>
              <a:rPr lang="en-US" altLang="zh-TW" sz="1600" dirty="0">
                <a:latin typeface="微軟正黑體" panose="020B0604030504040204" pitchFamily="34" charset="-120"/>
                <a:ea typeface="微軟正黑體" panose="020B0604030504040204" pitchFamily="34" charset="-120"/>
              </a:rPr>
              <a:t>AI</a:t>
            </a:r>
            <a:r>
              <a:rPr lang="zh-TW" altLang="en-US" sz="1600" dirty="0">
                <a:latin typeface="微軟正黑體" panose="020B0604030504040204" pitchFamily="34" charset="-120"/>
                <a:ea typeface="微軟正黑體" panose="020B0604030504040204" pitchFamily="34" charset="-120"/>
              </a:rPr>
              <a:t>屬於人工智慧的一個子類型，專門測量、理解、模擬與回應人類情緒</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目前市面上的情緒辨識</a:t>
            </a:r>
            <a:r>
              <a:rPr lang="en-US" altLang="zh-TW" sz="1600" dirty="0">
                <a:latin typeface="微軟正黑體" panose="020B0604030504040204" pitchFamily="34" charset="-120"/>
                <a:ea typeface="微軟正黑體" panose="020B0604030504040204" pitchFamily="34" charset="-120"/>
              </a:rPr>
              <a:t>AI</a:t>
            </a:r>
            <a:r>
              <a:rPr lang="zh-TW" altLang="en-US" sz="1600" dirty="0">
                <a:latin typeface="微軟正黑體" panose="020B0604030504040204" pitchFamily="34" charset="-120"/>
                <a:ea typeface="微軟正黑體" panose="020B0604030504040204" pitchFamily="34" charset="-120"/>
              </a:rPr>
              <a:t>主要使用三種方式來辨識情緒，而其中臉部的表情是人類最豐富的表達管道，主要傳達情緒與社群訊號</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透過臉部表情的情緒辨識是目前情緒辨識技術中最為廣泛的，例如：用於分析廣告手法對於消費者的吸引程度</a:t>
            </a:r>
          </a:p>
          <a:p>
            <a:endParaRPr lang="en-US" altLang="zh-TW" sz="1400"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8</a:t>
            </a:fld>
            <a:endParaRPr lang="zh-TW" altLang="en-US"/>
          </a:p>
        </p:txBody>
      </p:sp>
    </p:spTree>
    <p:extLst>
      <p:ext uri="{BB962C8B-B14F-4D97-AF65-F5344CB8AC3E}">
        <p14:creationId xmlns:p14="http://schemas.microsoft.com/office/powerpoint/2010/main" val="2664577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早午餐故事架構</a:t>
            </a:r>
            <a:endParaRPr lang="en-US" altLang="zh-TW" sz="1200" b="1" kern="1200"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氛圍 柔和感：高棕色比例容易營造溫暖、有精神的氛圍，並保有味覺想像</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物件面積大：強調食物的美味性與食材的豐富性</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物件面積小：注重食物彼此之間的多元性或凸顯留白面積</a:t>
            </a:r>
          </a:p>
          <a:p>
            <a:endParaRPr lang="zh-TW" altLang="en-US" dirty="0"/>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66</a:t>
            </a:fld>
            <a:endParaRPr lang="zh-TW" altLang="en-US"/>
          </a:p>
        </p:txBody>
      </p:sp>
    </p:spTree>
    <p:extLst>
      <p:ext uri="{BB962C8B-B14F-4D97-AF65-F5344CB8AC3E}">
        <p14:creationId xmlns:p14="http://schemas.microsoft.com/office/powerpoint/2010/main" val="1718141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早午餐故事架構</a:t>
            </a:r>
            <a:endParaRPr lang="en-US" altLang="zh-TW" sz="1200" b="1" kern="1200" dirty="0">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latin typeface="微軟正黑體" panose="020B0604030504040204" pitchFamily="34" charset="-120"/>
                <a:ea typeface="微軟正黑體" panose="020B0604030504040204" pitchFamily="34" charset="-120"/>
                <a:cs typeface="+mn-cs"/>
              </a:rPr>
              <a:t>氛圍 柔和感：高棕色比例容易營造溫暖、有精神的氛圍，並保有味覺想像</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物件面積大：強調食物的美味性與食材的豐富性</a:t>
            </a:r>
          </a:p>
          <a:p>
            <a:pPr lvl="0">
              <a:buFont typeface="+mj-lt"/>
              <a:buNone/>
            </a:pPr>
            <a:r>
              <a:rPr lang="zh-TW" altLang="en-US" sz="1200" b="1" kern="1200" dirty="0">
                <a:latin typeface="微軟正黑體" panose="020B0604030504040204" pitchFamily="34" charset="-120"/>
                <a:ea typeface="微軟正黑體" panose="020B0604030504040204" pitchFamily="34" charset="-120"/>
                <a:cs typeface="+mn-cs"/>
              </a:rPr>
              <a:t>物件面積小：注重食物彼此之間的多元性或凸顯留白面積</a:t>
            </a:r>
          </a:p>
          <a:p>
            <a:endParaRPr lang="zh-TW" altLang="en-US" dirty="0"/>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67</a:t>
            </a:fld>
            <a:endParaRPr lang="zh-TW" altLang="en-US"/>
          </a:p>
        </p:txBody>
      </p:sp>
    </p:spTree>
    <p:extLst>
      <p:ext uri="{BB962C8B-B14F-4D97-AF65-F5344CB8AC3E}">
        <p14:creationId xmlns:p14="http://schemas.microsoft.com/office/powerpoint/2010/main" val="2614936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母嬰產業故事架構</a:t>
            </a:r>
            <a:endParaRPr lang="en-US" altLang="zh-TW" dirty="0"/>
          </a:p>
          <a:p>
            <a:r>
              <a:rPr lang="zh-TW" altLang="en-US" dirty="0"/>
              <a:t>色系</a:t>
            </a:r>
            <a:endParaRPr lang="en-US" altLang="zh-TW" dirty="0"/>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柔和色系：低飽和趨向溫馨、和諧的氛圍 </a:t>
            </a:r>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鮮明色系：高飽和且使用多種亮色與暗色，容易營造欣喜、活躍的氛圍</a:t>
            </a:r>
            <a:endParaRPr lang="en-US" altLang="zh-TW" sz="1200" b="1" kern="1200" dirty="0">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人物面積大：強調人物與商品之間的連結性</a:t>
            </a: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人物面積小 </a:t>
            </a:r>
            <a:r>
              <a:rPr lang="en-US" altLang="zh-TW" sz="1200" b="1" kern="1200" dirty="0">
                <a:latin typeface="微軟正黑體" panose="020B0604030504040204" pitchFamily="34" charset="-120"/>
                <a:ea typeface="微軟正黑體" panose="020B0604030504040204" pitchFamily="34" charset="-120"/>
                <a:cs typeface="+mn-cs"/>
              </a:rPr>
              <a:t>or </a:t>
            </a:r>
            <a:r>
              <a:rPr lang="zh-TW" altLang="en-US" sz="1200" b="1" kern="1200" dirty="0">
                <a:latin typeface="微軟正黑體" panose="020B0604030504040204" pitchFamily="34" charset="-120"/>
                <a:ea typeface="微軟正黑體" panose="020B0604030504040204" pitchFamily="34" charset="-120"/>
                <a:cs typeface="+mn-cs"/>
              </a:rPr>
              <a:t>無人物：注重拍攝商品的細節、材質</a:t>
            </a:r>
            <a:endParaRPr lang="en-US" altLang="zh-TW" sz="1200" b="1" kern="1200" dirty="0">
              <a:latin typeface="微軟正黑體" panose="020B0604030504040204" pitchFamily="34" charset="-120"/>
              <a:ea typeface="微軟正黑體" panose="020B0604030504040204" pitchFamily="34" charset="-120"/>
              <a:cs typeface="+mn-cs"/>
            </a:endParaRP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物件</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物件面積大：注重物件的細節、材質</a:t>
            </a: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物件面積小：強調與環境、場合的連結性或人物與物件之間的使用性</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68</a:t>
            </a:fld>
            <a:endParaRPr lang="zh-TW" altLang="en-US"/>
          </a:p>
        </p:txBody>
      </p:sp>
    </p:spTree>
    <p:extLst>
      <p:ext uri="{BB962C8B-B14F-4D97-AF65-F5344CB8AC3E}">
        <p14:creationId xmlns:p14="http://schemas.microsoft.com/office/powerpoint/2010/main" val="3010672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母嬰產業故事架構</a:t>
            </a:r>
            <a:endParaRPr lang="en-US" altLang="zh-TW" dirty="0"/>
          </a:p>
          <a:p>
            <a:r>
              <a:rPr lang="zh-TW" altLang="en-US" dirty="0"/>
              <a:t>色系</a:t>
            </a:r>
            <a:endParaRPr lang="en-US" altLang="zh-TW" dirty="0"/>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柔和色系：低飽和趨向溫馨、和諧的氛圍 </a:t>
            </a:r>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鮮明色系：高飽和且使用多種亮色與暗色，容易營造欣喜、活躍的氛圍</a:t>
            </a:r>
            <a:endParaRPr lang="en-US" altLang="zh-TW" sz="1200" b="1" kern="1200" dirty="0">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人物面積大：強調人物與商品之間的連結性</a:t>
            </a: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人物面積小 </a:t>
            </a:r>
            <a:r>
              <a:rPr lang="en-US" altLang="zh-TW" sz="1200" b="1" kern="1200" dirty="0">
                <a:latin typeface="微軟正黑體" panose="020B0604030504040204" pitchFamily="34" charset="-120"/>
                <a:ea typeface="微軟正黑體" panose="020B0604030504040204" pitchFamily="34" charset="-120"/>
                <a:cs typeface="+mn-cs"/>
              </a:rPr>
              <a:t>or </a:t>
            </a:r>
            <a:r>
              <a:rPr lang="zh-TW" altLang="en-US" sz="1200" b="1" kern="1200" dirty="0">
                <a:latin typeface="微軟正黑體" panose="020B0604030504040204" pitchFamily="34" charset="-120"/>
                <a:ea typeface="微軟正黑體" panose="020B0604030504040204" pitchFamily="34" charset="-120"/>
                <a:cs typeface="+mn-cs"/>
              </a:rPr>
              <a:t>無人物：注重拍攝商品的細節、材質</a:t>
            </a:r>
            <a:endParaRPr lang="en-US" altLang="zh-TW" sz="1200" b="1" kern="1200" dirty="0">
              <a:latin typeface="微軟正黑體" panose="020B0604030504040204" pitchFamily="34" charset="-120"/>
              <a:ea typeface="微軟正黑體" panose="020B0604030504040204" pitchFamily="34" charset="-120"/>
              <a:cs typeface="+mn-cs"/>
            </a:endParaRP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物件</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物件面積大：注重物件的細節、材質</a:t>
            </a: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物件面積小：強調與環境、場合的連結性或人物與物件之間的使用性</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69</a:t>
            </a:fld>
            <a:endParaRPr lang="zh-TW" altLang="en-US"/>
          </a:p>
        </p:txBody>
      </p:sp>
    </p:spTree>
    <p:extLst>
      <p:ext uri="{BB962C8B-B14F-4D97-AF65-F5344CB8AC3E}">
        <p14:creationId xmlns:p14="http://schemas.microsoft.com/office/powerpoint/2010/main" val="672170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母嬰產業故事架構</a:t>
            </a:r>
            <a:endParaRPr lang="en-US" altLang="zh-TW" dirty="0"/>
          </a:p>
          <a:p>
            <a:r>
              <a:rPr lang="zh-TW" altLang="en-US" dirty="0"/>
              <a:t>色系</a:t>
            </a:r>
            <a:endParaRPr lang="en-US" altLang="zh-TW" dirty="0"/>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柔和色系：低飽和趨向溫馨、和諧的氛圍 </a:t>
            </a:r>
          </a:p>
          <a:p>
            <a:pPr marL="628650" lvl="1" indent="-171450" algn="l" defTabSz="844550">
              <a:lnSpc>
                <a:spcPct val="90000"/>
              </a:lnSpc>
              <a:spcBef>
                <a:spcPct val="0"/>
              </a:spcBef>
              <a:spcAft>
                <a:spcPct val="15000"/>
              </a:spcAft>
              <a:buFont typeface="+mj-lt"/>
              <a:buAutoNum type="arabicPeriod"/>
            </a:pPr>
            <a:r>
              <a:rPr lang="zh-TW" altLang="en-US" sz="1200" b="1" kern="1200" dirty="0">
                <a:latin typeface="微軟正黑體" panose="020B0604030504040204" pitchFamily="34" charset="-120"/>
                <a:ea typeface="微軟正黑體" panose="020B0604030504040204" pitchFamily="34" charset="-120"/>
                <a:cs typeface="+mn-cs"/>
              </a:rPr>
              <a:t>鮮明色系：高飽和且使用多種亮色與暗色，容易營造欣喜、活躍的氛圍</a:t>
            </a:r>
            <a:endParaRPr lang="en-US" altLang="zh-TW" sz="1200" b="1" kern="1200" dirty="0">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人物面積大：強調人物與商品之間的連結性</a:t>
            </a:r>
          </a:p>
          <a:p>
            <a:pPr lvl="1">
              <a:buFont typeface="+mj-lt"/>
              <a:buAutoNum type="arabicPeriod" startAt="3"/>
            </a:pPr>
            <a:r>
              <a:rPr lang="zh-TW" altLang="en-US" sz="1200" b="1" kern="1200" dirty="0">
                <a:latin typeface="微軟正黑體" panose="020B0604030504040204" pitchFamily="34" charset="-120"/>
                <a:ea typeface="微軟正黑體" panose="020B0604030504040204" pitchFamily="34" charset="-120"/>
                <a:cs typeface="+mn-cs"/>
              </a:rPr>
              <a:t>人物面積小 </a:t>
            </a:r>
            <a:r>
              <a:rPr lang="en-US" altLang="zh-TW" sz="1200" b="1" kern="1200" dirty="0">
                <a:latin typeface="微軟正黑體" panose="020B0604030504040204" pitchFamily="34" charset="-120"/>
                <a:ea typeface="微軟正黑體" panose="020B0604030504040204" pitchFamily="34" charset="-120"/>
                <a:cs typeface="+mn-cs"/>
              </a:rPr>
              <a:t>or </a:t>
            </a:r>
            <a:r>
              <a:rPr lang="zh-TW" altLang="en-US" sz="1200" b="1" kern="1200" dirty="0">
                <a:latin typeface="微軟正黑體" panose="020B0604030504040204" pitchFamily="34" charset="-120"/>
                <a:ea typeface="微軟正黑體" panose="020B0604030504040204" pitchFamily="34" charset="-120"/>
                <a:cs typeface="+mn-cs"/>
              </a:rPr>
              <a:t>無人物：注重拍攝商品的細節、材質</a:t>
            </a:r>
            <a:endParaRPr lang="en-US" altLang="zh-TW" sz="1200" b="1" kern="1200" dirty="0">
              <a:latin typeface="微軟正黑體" panose="020B0604030504040204" pitchFamily="34" charset="-120"/>
              <a:ea typeface="微軟正黑體" panose="020B0604030504040204" pitchFamily="34" charset="-120"/>
              <a:cs typeface="+mn-cs"/>
            </a:endParaRP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物件</a:t>
            </a:r>
            <a:endParaRPr lang="en-US" altLang="zh-TW" sz="1200" b="0" kern="1200" dirty="0">
              <a:latin typeface="微軟正黑體" panose="020B0604030504040204" pitchFamily="34" charset="-120"/>
              <a:ea typeface="微軟正黑體" panose="020B0604030504040204" pitchFamily="34" charset="-120"/>
              <a:cs typeface="+mn-cs"/>
            </a:endParaRP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物件面積大：注重物件的細節、材質</a:t>
            </a:r>
          </a:p>
          <a:p>
            <a:pPr lvl="1">
              <a:buFont typeface="+mj-lt"/>
              <a:buAutoNum type="arabicPeriod" startAt="5"/>
            </a:pPr>
            <a:r>
              <a:rPr lang="zh-TW" altLang="en-US" sz="1200" b="1" kern="1200" dirty="0">
                <a:latin typeface="微軟正黑體" panose="020B0604030504040204" pitchFamily="34" charset="-120"/>
                <a:ea typeface="微軟正黑體" panose="020B0604030504040204" pitchFamily="34" charset="-120"/>
                <a:cs typeface="+mn-cs"/>
              </a:rPr>
              <a:t>物件面積小：強調與環境、場合的連結性或人物與物件之間的使用性</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70</a:t>
            </a:fld>
            <a:endParaRPr lang="zh-TW" altLang="en-US"/>
          </a:p>
        </p:txBody>
      </p:sp>
    </p:spTree>
    <p:extLst>
      <p:ext uri="{BB962C8B-B14F-4D97-AF65-F5344CB8AC3E}">
        <p14:creationId xmlns:p14="http://schemas.microsoft.com/office/powerpoint/2010/main" val="5005768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運動產業故事架構</a:t>
            </a:r>
            <a:endParaRPr lang="en-US" altLang="zh-TW" dirty="0"/>
          </a:p>
          <a:p>
            <a:r>
              <a:rPr lang="zh-TW" altLang="en-US" dirty="0"/>
              <a:t>色系</a:t>
            </a:r>
            <a:endParaRPr lang="en-US" altLang="zh-TW" dirty="0"/>
          </a:p>
          <a:p>
            <a:pPr marL="628650" lvl="1" indent="-171450">
              <a:buFont typeface="Arial" panose="020B0604020202020204" pitchFamily="34" charset="0"/>
              <a:buChar char="•"/>
            </a:pPr>
            <a:r>
              <a:rPr lang="zh-TW" altLang="en-US" sz="1200" b="1" kern="1200" dirty="0">
                <a:latin typeface="微軟正黑體" panose="020B0604030504040204" pitchFamily="34" charset="-120"/>
                <a:ea typeface="微軟正黑體" panose="020B0604030504040204" pitchFamily="34" charset="-120"/>
                <a:cs typeface="+mj-cs"/>
              </a:rPr>
              <a:t>高飽和、色彩繽紛、高亮度</a:t>
            </a:r>
            <a:r>
              <a:rPr lang="en-US" altLang="en-US" sz="1200" b="1" kern="1200" dirty="0">
                <a:latin typeface="微軟正黑體" panose="020B0604030504040204" pitchFamily="34" charset="-120"/>
                <a:ea typeface="微軟正黑體" panose="020B0604030504040204" pitchFamily="34" charset="-120"/>
                <a:cs typeface="+mj-cs"/>
              </a:rPr>
              <a:t>: </a:t>
            </a:r>
            <a:r>
              <a:rPr lang="zh-TW" altLang="en-US" sz="1200" b="1" kern="1200" dirty="0">
                <a:latin typeface="微軟正黑體" panose="020B0604030504040204" pitchFamily="34" charset="-120"/>
                <a:ea typeface="微軟正黑體" panose="020B0604030504040204" pitchFamily="34" charset="-120"/>
                <a:cs typeface="+mj-cs"/>
              </a:rPr>
              <a:t>活力、生動、活潑的意象表現</a:t>
            </a:r>
            <a:endPar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r>
              <a:rPr lang="en-US" altLang="zh-TW" sz="1200" b="0" kern="1200" dirty="0">
                <a:latin typeface="微軟正黑體" panose="020B0604030504040204" pitchFamily="34" charset="-120"/>
                <a:ea typeface="微軟正黑體" panose="020B0604030504040204" pitchFamily="34" charset="-120"/>
                <a:cs typeface="+mn-cs"/>
              </a:rPr>
              <a:t>&amp;</a:t>
            </a:r>
            <a:r>
              <a:rPr lang="zh-TW" altLang="en-US" sz="1200" b="0" kern="1200" dirty="0">
                <a:latin typeface="微軟正黑體" panose="020B0604030504040204" pitchFamily="34" charset="-120"/>
                <a:ea typeface="微軟正黑體" panose="020B0604030504040204" pitchFamily="34" charset="-120"/>
                <a:cs typeface="+mn-cs"/>
              </a:rPr>
              <a:t>構圖</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利用人物來凸顯商品的使用性、機能性</a:t>
            </a: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增加擺設構圖來提升畫面豐富度</a:t>
            </a: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留白</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增加留白面積來展現運動的空間感、動態感情境，達到戶外運動的意象</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71</a:t>
            </a:fld>
            <a:endParaRPr lang="zh-TW" altLang="en-US"/>
          </a:p>
        </p:txBody>
      </p:sp>
    </p:spTree>
    <p:extLst>
      <p:ext uri="{BB962C8B-B14F-4D97-AF65-F5344CB8AC3E}">
        <p14:creationId xmlns:p14="http://schemas.microsoft.com/office/powerpoint/2010/main" val="2746218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運動產業故事架構</a:t>
            </a:r>
            <a:endParaRPr lang="en-US" altLang="zh-TW" dirty="0"/>
          </a:p>
          <a:p>
            <a:r>
              <a:rPr lang="zh-TW" altLang="en-US" dirty="0"/>
              <a:t>色系</a:t>
            </a:r>
            <a:endParaRPr lang="en-US" altLang="zh-TW" dirty="0"/>
          </a:p>
          <a:p>
            <a:pPr marL="628650" lvl="1" indent="-171450">
              <a:buFont typeface="Arial" panose="020B0604020202020204" pitchFamily="34" charset="0"/>
              <a:buChar char="•"/>
            </a:pPr>
            <a:r>
              <a:rPr lang="zh-TW" altLang="en-US" sz="1200" b="1" kern="1200" dirty="0">
                <a:latin typeface="微軟正黑體" panose="020B0604030504040204" pitchFamily="34" charset="-120"/>
                <a:ea typeface="微軟正黑體" panose="020B0604030504040204" pitchFamily="34" charset="-120"/>
                <a:cs typeface="+mj-cs"/>
              </a:rPr>
              <a:t>高飽和、色彩繽紛、高亮度</a:t>
            </a:r>
            <a:r>
              <a:rPr lang="en-US" altLang="en-US" sz="1200" b="1" kern="1200" dirty="0">
                <a:latin typeface="微軟正黑體" panose="020B0604030504040204" pitchFamily="34" charset="-120"/>
                <a:ea typeface="微軟正黑體" panose="020B0604030504040204" pitchFamily="34" charset="-120"/>
                <a:cs typeface="+mj-cs"/>
              </a:rPr>
              <a:t>: </a:t>
            </a:r>
            <a:r>
              <a:rPr lang="zh-TW" altLang="en-US" sz="1200" b="1" kern="1200" dirty="0">
                <a:latin typeface="微軟正黑體" panose="020B0604030504040204" pitchFamily="34" charset="-120"/>
                <a:ea typeface="微軟正黑體" panose="020B0604030504040204" pitchFamily="34" charset="-120"/>
                <a:cs typeface="+mj-cs"/>
              </a:rPr>
              <a:t>活力、生動、活潑的意象表現</a:t>
            </a:r>
            <a:endPar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endParaRPr>
          </a:p>
          <a:p>
            <a:pPr marL="0" lvl="0" indent="0" algn="l" defTabSz="844550">
              <a:lnSpc>
                <a:spcPct val="90000"/>
              </a:lnSpc>
              <a:spcBef>
                <a:spcPct val="0"/>
              </a:spcBef>
              <a:spcAft>
                <a:spcPct val="15000"/>
              </a:spcAft>
              <a:buFont typeface="+mj-lt"/>
              <a:buNone/>
            </a:pPr>
            <a:r>
              <a:rPr lang="zh-TW" altLang="en-US" sz="1200" b="0" kern="1200" dirty="0">
                <a:latin typeface="微軟正黑體" panose="020B0604030504040204" pitchFamily="34" charset="-120"/>
                <a:ea typeface="微軟正黑體" panose="020B0604030504040204" pitchFamily="34" charset="-120"/>
                <a:cs typeface="+mn-cs"/>
              </a:rPr>
              <a:t>人物</a:t>
            </a:r>
            <a:r>
              <a:rPr lang="en-US" altLang="zh-TW" sz="1200" b="0" kern="1200" dirty="0">
                <a:latin typeface="微軟正黑體" panose="020B0604030504040204" pitchFamily="34" charset="-120"/>
                <a:ea typeface="微軟正黑體" panose="020B0604030504040204" pitchFamily="34" charset="-120"/>
                <a:cs typeface="+mn-cs"/>
              </a:rPr>
              <a:t>&amp;</a:t>
            </a:r>
            <a:r>
              <a:rPr lang="zh-TW" altLang="en-US" sz="1200" b="0" kern="1200" dirty="0">
                <a:latin typeface="微軟正黑體" panose="020B0604030504040204" pitchFamily="34" charset="-120"/>
                <a:ea typeface="微軟正黑體" panose="020B0604030504040204" pitchFamily="34" charset="-120"/>
                <a:cs typeface="+mn-cs"/>
              </a:rPr>
              <a:t>構圖</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利用人物來凸顯商品的使用性、機能性</a:t>
            </a: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增加擺設構圖來提升畫面豐富度</a:t>
            </a:r>
          </a:p>
          <a:p>
            <a:pPr lvl="0">
              <a:buFont typeface="+mj-lt"/>
              <a:buNone/>
            </a:pPr>
            <a:r>
              <a:rPr lang="zh-TW" altLang="en-US" sz="1200" b="0" kern="1200" dirty="0">
                <a:latin typeface="微軟正黑體" panose="020B0604030504040204" pitchFamily="34" charset="-120"/>
                <a:ea typeface="微軟正黑體" panose="020B0604030504040204" pitchFamily="34" charset="-120"/>
                <a:cs typeface="+mn-cs"/>
              </a:rPr>
              <a:t>留白</a:t>
            </a:r>
            <a:endParaRPr lang="en-US" altLang="zh-TW" sz="1200" b="0" kern="1200" dirty="0">
              <a:latin typeface="微軟正黑體" panose="020B0604030504040204" pitchFamily="34" charset="-120"/>
              <a:ea typeface="微軟正黑體" panose="020B0604030504040204" pitchFamily="34" charset="-120"/>
              <a:cs typeface="+mn-cs"/>
            </a:endParaRPr>
          </a:p>
          <a:p>
            <a:pPr marL="628650" lvl="1" indent="-171450">
              <a:buFont typeface="Arial" panose="020B0604020202020204" pitchFamily="34" charset="0"/>
              <a:buChar char="•"/>
            </a:pPr>
            <a:r>
              <a:rPr lang="zh-TW" altLang="en-US" sz="1200" b="1" kern="1200" dirty="0">
                <a:solidFill>
                  <a:prstClr val="black">
                    <a:hueOff val="0"/>
                    <a:satOff val="0"/>
                    <a:lumOff val="0"/>
                    <a:alphaOff val="0"/>
                  </a:prstClr>
                </a:solidFill>
                <a:latin typeface="微軟正黑體" panose="020B0604030504040204" pitchFamily="34" charset="-120"/>
                <a:ea typeface="微軟正黑體" panose="020B0604030504040204" pitchFamily="34" charset="-120"/>
                <a:cs typeface="+mn-cs"/>
              </a:rPr>
              <a:t>增加留白面積來展現運動的空間感、動態感情境，達到戶外運動的意象</a:t>
            </a:r>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72</a:t>
            </a:fld>
            <a:endParaRPr lang="zh-TW" altLang="en-US"/>
          </a:p>
        </p:txBody>
      </p:sp>
    </p:spTree>
    <p:extLst>
      <p:ext uri="{BB962C8B-B14F-4D97-AF65-F5344CB8AC3E}">
        <p14:creationId xmlns:p14="http://schemas.microsoft.com/office/powerpoint/2010/main" val="1614176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600" dirty="0">
                <a:latin typeface="微軟正黑體" panose="020B0604030504040204" pitchFamily="34" charset="-120"/>
                <a:ea typeface="微軟正黑體" panose="020B0604030504040204" pitchFamily="34" charset="-120"/>
              </a:rPr>
              <a:t>蒐集網路社群上受到消費者高度迴響的圖像資料，運用圖像特徵辨識技術建立「人物＋場景＋產品」結構元素的標籤，進行圖像內容特徵辨識、分類與建模，藉由判斷圖像元素在畫面中的分配及組合，協助業者打造出在社群媒體上能創造社群聲量及消費者迴響的圖像行銷內容</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例如網紅或專家（人物）在社群圖像腳本與結構中，該選擇何種場景（拍攝背景及使用情境）進行產品展演（產品展示角度），才能獲得最好的產品曝光及粉絲互動效果，藉以建置在網路社群上，優化行銷內容及成效</a:t>
            </a:r>
            <a:endParaRPr lang="zh-TW" altLang="zh-TW" sz="1600" dirty="0">
              <a:latin typeface="微軟正黑體" panose="020B0604030504040204" pitchFamily="34" charset="-120"/>
              <a:ea typeface="微軟正黑體" panose="020B0604030504040204" pitchFamily="34" charset="-120"/>
            </a:endParaRPr>
          </a:p>
          <a:p>
            <a:endParaRPr lang="en-US" altLang="zh-TW" sz="1400"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9</a:t>
            </a:fld>
            <a:endParaRPr lang="zh-TW" altLang="en-US"/>
          </a:p>
        </p:txBody>
      </p:sp>
    </p:spTree>
    <p:extLst>
      <p:ext uri="{BB962C8B-B14F-4D97-AF65-F5344CB8AC3E}">
        <p14:creationId xmlns:p14="http://schemas.microsoft.com/office/powerpoint/2010/main" val="373589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dirty="0">
                <a:solidFill>
                  <a:srgbClr val="CCCCCC"/>
                </a:solidFill>
                <a:effectLst/>
                <a:latin typeface="Arial" panose="020B0604020202020204" pitchFamily="34" charset="0"/>
              </a:rPr>
              <a:t> </a:t>
            </a:r>
            <a:r>
              <a:rPr lang="zh-TW" altLang="en-US" sz="1200" dirty="0">
                <a:latin typeface="微軟正黑體" panose="020B0604030504040204" pitchFamily="34" charset="-120"/>
                <a:ea typeface="微軟正黑體" panose="020B0604030504040204" pitchFamily="34" charset="-120"/>
              </a:rPr>
              <a:t>在深度學習上，圖像辨識相關的技術可分為四個類型：</a:t>
            </a:r>
            <a:endParaRPr lang="en-US" altLang="zh-TW" sz="12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11</a:t>
            </a:fld>
            <a:endParaRPr lang="zh-TW" altLang="en-US"/>
          </a:p>
        </p:txBody>
      </p:sp>
    </p:spTree>
    <p:extLst>
      <p:ext uri="{BB962C8B-B14F-4D97-AF65-F5344CB8AC3E}">
        <p14:creationId xmlns:p14="http://schemas.microsoft.com/office/powerpoint/2010/main" val="273439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此技術透過大量已分類影像作為訓練資料的來源，一張影像只會被判別為一種類別，深度學習能夠很快速、很準確地進行分類，但這樣的功能僅適用於少數的條件，能應用的範圍不大。簡單的流程如圖所示</a:t>
            </a:r>
          </a:p>
          <a:p>
            <a:endParaRPr lang="zh-TW" altLang="en-US" dirty="0"/>
          </a:p>
        </p:txBody>
      </p:sp>
      <p:sp>
        <p:nvSpPr>
          <p:cNvPr id="4" name="投影片編號版面配置區 3"/>
          <p:cNvSpPr>
            <a:spLocks noGrp="1"/>
          </p:cNvSpPr>
          <p:nvPr>
            <p:ph type="sldNum" sz="quarter" idx="5"/>
          </p:nvPr>
        </p:nvSpPr>
        <p:spPr/>
        <p:txBody>
          <a:bodyPr/>
          <a:lstStyle/>
          <a:p>
            <a:fld id="{4BB2F4CD-A158-4254-9263-90AB2C5EAD83}" type="slidenum">
              <a:rPr lang="zh-TW" altLang="en-US" smtClean="0"/>
              <a:t>12</a:t>
            </a:fld>
            <a:endParaRPr lang="zh-TW" altLang="en-US"/>
          </a:p>
        </p:txBody>
      </p:sp>
    </p:spTree>
    <p:extLst>
      <p:ext uri="{BB962C8B-B14F-4D97-AF65-F5344CB8AC3E}">
        <p14:creationId xmlns:p14="http://schemas.microsoft.com/office/powerpoint/2010/main" val="3458902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微軟正黑體" panose="020B0604030504040204" pitchFamily="34" charset="-120"/>
                <a:ea typeface="微軟正黑體" panose="020B0604030504040204" pitchFamily="34" charset="-120"/>
              </a:rPr>
              <a:t>目前主流的深度學習物件辨識模型，皆會採用</a:t>
            </a:r>
            <a:r>
              <a:rPr lang="en-US" altLang="zh-TW" sz="1600" dirty="0">
                <a:latin typeface="微軟正黑體" panose="020B0604030504040204" pitchFamily="34" charset="-120"/>
                <a:ea typeface="微軟正黑體" panose="020B0604030504040204" pitchFamily="34" charset="-120"/>
              </a:rPr>
              <a:t>MS COCO dataset</a:t>
            </a:r>
            <a:r>
              <a:rPr lang="zh-TW" altLang="en-US" sz="1600" dirty="0">
                <a:latin typeface="微軟正黑體" panose="020B0604030504040204" pitchFamily="34" charset="-120"/>
                <a:ea typeface="微軟正黑體" panose="020B0604030504040204" pitchFamily="34" charset="-120"/>
              </a:rPr>
              <a:t>做為訓練的來源影像的資料集，該資料集由微軟團隊於</a:t>
            </a:r>
            <a:r>
              <a:rPr lang="en-US" altLang="zh-TW" sz="1600" dirty="0">
                <a:latin typeface="微軟正黑體" panose="020B0604030504040204" pitchFamily="34" charset="-120"/>
                <a:ea typeface="微軟正黑體" panose="020B0604030504040204" pitchFamily="34" charset="-120"/>
              </a:rPr>
              <a:t>2014</a:t>
            </a:r>
            <a:r>
              <a:rPr lang="zh-TW" altLang="en-US" sz="1600" dirty="0">
                <a:latin typeface="微軟正黑體" panose="020B0604030504040204" pitchFamily="34" charset="-120"/>
                <a:ea typeface="微軟正黑體" panose="020B0604030504040204" pitchFamily="34" charset="-120"/>
              </a:rPr>
              <a:t>年發布，共收集了</a:t>
            </a:r>
            <a:r>
              <a:rPr lang="en-US" altLang="zh-TW" sz="1600" dirty="0">
                <a:latin typeface="微軟正黑體" panose="020B0604030504040204" pitchFamily="34" charset="-120"/>
                <a:ea typeface="微軟正黑體" panose="020B0604030504040204" pitchFamily="34" charset="-120"/>
              </a:rPr>
              <a:t>30</a:t>
            </a:r>
            <a:r>
              <a:rPr lang="zh-TW" altLang="en-US" sz="1600" dirty="0">
                <a:latin typeface="微軟正黑體" panose="020B0604030504040204" pitchFamily="34" charset="-120"/>
                <a:ea typeface="微軟正黑體" panose="020B0604030504040204" pitchFamily="34" charset="-120"/>
              </a:rPr>
              <a:t>萬多張訓練用影像，其中標記了生活上常見的</a:t>
            </a:r>
            <a:r>
              <a:rPr lang="en-US" altLang="zh-TW" sz="1600" dirty="0">
                <a:latin typeface="微軟正黑體" panose="020B0604030504040204" pitchFamily="34" charset="-120"/>
                <a:ea typeface="微軟正黑體" panose="020B0604030504040204" pitchFamily="34" charset="-120"/>
              </a:rPr>
              <a:t>80</a:t>
            </a:r>
            <a:r>
              <a:rPr lang="zh-TW" altLang="en-US" sz="1600" dirty="0">
                <a:latin typeface="微軟正黑體" panose="020B0604030504040204" pitchFamily="34" charset="-120"/>
                <a:ea typeface="微軟正黑體" panose="020B0604030504040204" pitchFamily="34" charset="-120"/>
              </a:rPr>
              <a:t>種物件，例如：貓、狗、飛機、桌子、汽車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等等，並提供了約</a:t>
            </a: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萬張的測試影像</a:t>
            </a:r>
            <a:endParaRPr lang="en-US" altLang="zh-TW" sz="16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dirty="0">
                <a:latin typeface="微軟正黑體" panose="020B0604030504040204" pitchFamily="34" charset="-120"/>
                <a:ea typeface="微軟正黑體" panose="020B0604030504040204" pitchFamily="34" charset="-120"/>
              </a:rPr>
              <a:t>在影像分類後有了</a:t>
            </a:r>
            <a:r>
              <a:rPr lang="zh-TW" altLang="en-US" sz="1600" b="1" dirty="0">
                <a:latin typeface="微軟正黑體" panose="020B0604030504040204" pitchFamily="34" charset="-120"/>
                <a:ea typeface="微軟正黑體" panose="020B0604030504040204" pitchFamily="34" charset="-120"/>
              </a:rPr>
              <a:t>物件標記</a:t>
            </a:r>
            <a:r>
              <a:rPr lang="en-US" altLang="zh-TW" sz="1600" b="1" dirty="0">
                <a:latin typeface="微軟正黑體" panose="020B0604030504040204" pitchFamily="34" charset="-120"/>
                <a:ea typeface="微軟正黑體" panose="020B0604030504040204" pitchFamily="34" charset="-120"/>
              </a:rPr>
              <a:t>(object location)</a:t>
            </a:r>
            <a:r>
              <a:rPr lang="zh-TW" altLang="en-US" sz="1600" dirty="0">
                <a:latin typeface="微軟正黑體" panose="020B0604030504040204" pitchFamily="34" charset="-120"/>
                <a:ea typeface="微軟正黑體" panose="020B0604030504040204" pitchFamily="34" charset="-120"/>
              </a:rPr>
              <a:t>的需求，能在影像中把分類的物件標記出來，並明確的框選出物件的位置和大小，包含了像是座標位置，以及物件大小等，較為粗略的物件描述，表現出來的僅是一個框選住物件的矩形</a:t>
            </a:r>
            <a:endParaRPr lang="en-US" altLang="zh-TW" sz="1600" dirty="0">
              <a:latin typeface="微軟正黑體" panose="020B0604030504040204" pitchFamily="34" charset="-120"/>
              <a:ea typeface="微軟正黑體" panose="020B0604030504040204" pitchFamily="34" charset="-120"/>
            </a:endParaRPr>
          </a:p>
          <a:p>
            <a:pPr>
              <a:lnSpc>
                <a:spcPct val="150000"/>
              </a:lnSpc>
            </a:pPr>
            <a:r>
              <a:rPr lang="zh-TW" altLang="en-US" sz="1600" b="1" dirty="0">
                <a:latin typeface="微軟正黑體" panose="020B0604030504040204" pitchFamily="34" charset="-120"/>
                <a:ea typeface="微軟正黑體" panose="020B0604030504040204" pitchFamily="34" charset="-120"/>
              </a:rPr>
              <a:t>實例分割</a:t>
            </a:r>
            <a:r>
              <a:rPr lang="en-US" altLang="zh-TW" sz="1600" b="1" dirty="0">
                <a:latin typeface="微軟正黑體" panose="020B0604030504040204" pitchFamily="34" charset="-120"/>
                <a:ea typeface="微軟正黑體" panose="020B0604030504040204" pitchFamily="34" charset="-120"/>
              </a:rPr>
              <a:t>(instance segmentation) </a:t>
            </a:r>
            <a:r>
              <a:rPr lang="zh-TW" altLang="en-US" sz="1600" dirty="0">
                <a:latin typeface="微軟正黑體" panose="020B0604030504040204" pitchFamily="34" charset="-120"/>
                <a:ea typeface="微軟正黑體" panose="020B0604030504040204" pitchFamily="34" charset="-120"/>
              </a:rPr>
              <a:t>在處理如何完整的切割出物件的輪廓，而不僅僅是一個位置和一個粗略的範圍</a:t>
            </a:r>
            <a:endParaRPr lang="en-US" altLang="zh-TW" sz="16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6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82624866-A5AB-4806-B3BF-612F3B30C3C2}" type="slidenum">
              <a:rPr lang="zh-TW" altLang="en-US" smtClean="0"/>
              <a:t>13</a:t>
            </a:fld>
            <a:endParaRPr lang="zh-TW" altLang="en-US"/>
          </a:p>
        </p:txBody>
      </p:sp>
    </p:spTree>
    <p:extLst>
      <p:ext uri="{BB962C8B-B14F-4D97-AF65-F5344CB8AC3E}">
        <p14:creationId xmlns:p14="http://schemas.microsoft.com/office/powerpoint/2010/main" val="198927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1238895"/>
            <a:ext cx="10363200" cy="1470025"/>
          </a:xfrm>
        </p:spPr>
        <p:txBody>
          <a:bodyPr>
            <a:normAutofit/>
          </a:bodyPr>
          <a:lstStyle>
            <a:lvl1pPr algn="ctr">
              <a:defRPr sz="6600">
                <a:solidFill>
                  <a:srgbClr val="7030A0"/>
                </a:solidFill>
              </a:defRPr>
            </a:lvl1pPr>
          </a:lstStyle>
          <a:p>
            <a:r>
              <a:rPr lang="zh-TW" altLang="en-US" dirty="0"/>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609597" indent="0" algn="ctr">
              <a:buNone/>
              <a:defRPr>
                <a:solidFill>
                  <a:schemeClr val="tx1">
                    <a:tint val="75000"/>
                  </a:schemeClr>
                </a:solidFill>
              </a:defRPr>
            </a:lvl2pPr>
            <a:lvl3pPr marL="1219194" indent="0" algn="ctr">
              <a:buNone/>
              <a:defRPr>
                <a:solidFill>
                  <a:schemeClr val="tx1">
                    <a:tint val="75000"/>
                  </a:schemeClr>
                </a:solidFill>
              </a:defRPr>
            </a:lvl3pPr>
            <a:lvl4pPr marL="1828789" indent="0" algn="ctr">
              <a:buNone/>
              <a:defRPr>
                <a:solidFill>
                  <a:schemeClr val="tx1">
                    <a:tint val="75000"/>
                  </a:schemeClr>
                </a:solidFill>
              </a:defRPr>
            </a:lvl4pPr>
            <a:lvl5pPr marL="2438386" indent="0" algn="ctr">
              <a:buNone/>
              <a:defRPr>
                <a:solidFill>
                  <a:schemeClr val="tx1">
                    <a:tint val="75000"/>
                  </a:schemeClr>
                </a:solidFill>
              </a:defRPr>
            </a:lvl5pPr>
            <a:lvl6pPr marL="3047983" indent="0" algn="ctr">
              <a:buNone/>
              <a:defRPr>
                <a:solidFill>
                  <a:schemeClr val="tx1">
                    <a:tint val="75000"/>
                  </a:schemeClr>
                </a:solidFill>
              </a:defRPr>
            </a:lvl6pPr>
            <a:lvl7pPr marL="3657579" indent="0" algn="ctr">
              <a:buNone/>
              <a:defRPr>
                <a:solidFill>
                  <a:schemeClr val="tx1">
                    <a:tint val="75000"/>
                  </a:schemeClr>
                </a:solidFill>
              </a:defRPr>
            </a:lvl7pPr>
            <a:lvl8pPr marL="4267175" indent="0" algn="ctr">
              <a:buNone/>
              <a:defRPr>
                <a:solidFill>
                  <a:schemeClr val="tx1">
                    <a:tint val="75000"/>
                  </a:schemeClr>
                </a:solidFill>
              </a:defRPr>
            </a:lvl8pPr>
            <a:lvl9pPr marL="4876772"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732095D4-9364-44BC-8090-D095FEA8A4D7}"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Tree>
    <p:extLst>
      <p:ext uri="{BB962C8B-B14F-4D97-AF65-F5344CB8AC3E}">
        <p14:creationId xmlns:p14="http://schemas.microsoft.com/office/powerpoint/2010/main" val="3771527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D62BBEF-94AA-488F-ACC7-16432BEAA261}"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3318799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40"/>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40"/>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DD5ABCC0-7383-4FE8-A007-1825CF35290F}"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346748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2000" dirty="0">
              <a:latin typeface="王漢宗特黑體繁" panose="02000500000000000000" pitchFamily="2" charset="-120"/>
              <a:ea typeface="王漢宗特黑體繁" panose="02000500000000000000" pitchFamily="2" charset="-120"/>
            </a:endParaRPr>
          </a:p>
        </p:txBody>
      </p:sp>
      <p:sp>
        <p:nvSpPr>
          <p:cNvPr id="2" name="標題 1"/>
          <p:cNvSpPr>
            <a:spLocks noGrp="1"/>
          </p:cNvSpPr>
          <p:nvPr userDrawn="1">
            <p:ph type="title"/>
          </p:nvPr>
        </p:nvSpPr>
        <p:spPr>
          <a:xfrm>
            <a:off x="335361" y="173767"/>
            <a:ext cx="11521280" cy="994089"/>
          </a:xfrm>
        </p:spPr>
        <p:txBody>
          <a:bodyPr>
            <a:normAutofit/>
          </a:bodyPr>
          <a:lstStyle>
            <a:lvl1pPr>
              <a:defRPr sz="4923">
                <a:solidFill>
                  <a:srgbClr val="7030A0"/>
                </a:solidFill>
              </a:defRPr>
            </a:lvl1pPr>
          </a:lstStyle>
          <a:p>
            <a:r>
              <a:rPr lang="zh-TW" altLang="en-US" dirty="0"/>
              <a:t>按一下以編輯母片標題樣式</a:t>
            </a:r>
          </a:p>
        </p:txBody>
      </p:sp>
      <p:sp>
        <p:nvSpPr>
          <p:cNvPr id="3" name="內容版面配置區 2"/>
          <p:cNvSpPr>
            <a:spLocks noGrp="1"/>
          </p:cNvSpPr>
          <p:nvPr userDrawn="1">
            <p:ph idx="1"/>
          </p:nvPr>
        </p:nvSpPr>
        <p:spPr>
          <a:xfrm>
            <a:off x="335361" y="1268762"/>
            <a:ext cx="11521281" cy="5040559"/>
          </a:xfrm>
        </p:spPr>
        <p:txBody>
          <a:bodyPr>
            <a:normAutofit/>
          </a:bodyPr>
          <a:lstStyle>
            <a:lvl1pPr>
              <a:spcBef>
                <a:spcPts val="738"/>
              </a:spcBef>
              <a:spcAft>
                <a:spcPts val="738"/>
              </a:spcAft>
              <a:defRPr sz="2000"/>
            </a:lvl1pPr>
            <a:lvl2pPr>
              <a:spcBef>
                <a:spcPts val="738"/>
              </a:spcBef>
              <a:spcAft>
                <a:spcPts val="738"/>
              </a:spcAft>
              <a:defRPr sz="2000"/>
            </a:lvl2pPr>
            <a:lvl3pPr>
              <a:spcBef>
                <a:spcPts val="738"/>
              </a:spcBef>
              <a:spcAft>
                <a:spcPts val="738"/>
              </a:spcAft>
              <a:defRPr sz="2000"/>
            </a:lvl3pPr>
            <a:lvl4pPr>
              <a:spcBef>
                <a:spcPts val="738"/>
              </a:spcBef>
              <a:spcAft>
                <a:spcPts val="738"/>
              </a:spcAft>
              <a:defRPr sz="2000"/>
            </a:lvl4pPr>
            <a:lvl5pPr>
              <a:spcBef>
                <a:spcPts val="738"/>
              </a:spcBef>
              <a:spcAft>
                <a:spcPts val="738"/>
              </a:spcAft>
              <a:defRPr sz="20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userDrawn="1">
            <p:ph type="dt" sz="half" idx="10"/>
          </p:nvPr>
        </p:nvSpPr>
        <p:spPr/>
        <p:txBody>
          <a:bodyPr/>
          <a:lstStyle/>
          <a:p>
            <a:fld id="{9D45307C-5BB5-4C51-B543-F574FAAAD1D5}"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5" name="頁尾版面配置區 4"/>
          <p:cNvSpPr>
            <a:spLocks noGrp="1"/>
          </p:cNvSpPr>
          <p:nvPr userDrawn="1">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userDrawn="1">
            <p:ph type="sldNum" sz="quarter" idx="12"/>
          </p:nvPr>
        </p:nvSpPr>
        <p:spPr>
          <a:xfrm>
            <a:off x="9107851" y="6309321"/>
            <a:ext cx="2748790" cy="365125"/>
          </a:xfrm>
        </p:spPr>
        <p:txBody>
          <a:bodyPr vert="horz" lIns="91440" tIns="45720" rIns="91440" bIns="45720" rtlCol="0" anchor="ctr"/>
          <a:lstStyle>
            <a:lvl1pPr>
              <a:defRPr lang="zh-TW" altLang="en-US" smtClean="0">
                <a:solidFill>
                  <a:schemeClr val="tx1"/>
                </a:solidFill>
              </a:defRPr>
            </a:lvl1pPr>
          </a:lstStyle>
          <a:p>
            <a:fld id="{73DA0BB7-265A-403C-9275-D587AB510EDC}" type="slidenum">
              <a:rPr lang="en-US" altLang="zh-TW" smtClean="0"/>
              <a:pPr/>
              <a:t>‹#›</a:t>
            </a:fld>
            <a:endParaRPr lang="en-US" dirty="0"/>
          </a:p>
        </p:txBody>
      </p:sp>
      <p:pic>
        <p:nvPicPr>
          <p:cNvPr id="8" name="圖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8368" t="12243" r="17201" b="30485"/>
          <a:stretch/>
        </p:blipFill>
        <p:spPr>
          <a:xfrm>
            <a:off x="10100661" y="392307"/>
            <a:ext cx="1800200" cy="900100"/>
          </a:xfrm>
          <a:prstGeom prst="rect">
            <a:avLst/>
          </a:prstGeom>
        </p:spPr>
      </p:pic>
      <p:cxnSp>
        <p:nvCxnSpPr>
          <p:cNvPr id="10" name="直線接點 9"/>
          <p:cNvCxnSpPr/>
          <p:nvPr userDrawn="1"/>
        </p:nvCxnSpPr>
        <p:spPr>
          <a:xfrm>
            <a:off x="335361" y="1167855"/>
            <a:ext cx="10146885"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280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2"/>
            <a:ext cx="10363200" cy="1362075"/>
          </a:xfrm>
        </p:spPr>
        <p:txBody>
          <a:bodyPr anchor="t"/>
          <a:lstStyle>
            <a:lvl1pPr algn="l">
              <a:defRPr sz="5333"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97" indent="0">
              <a:buNone/>
              <a:defRPr sz="2400">
                <a:solidFill>
                  <a:schemeClr val="tx1">
                    <a:tint val="75000"/>
                  </a:schemeClr>
                </a:solidFill>
              </a:defRPr>
            </a:lvl2pPr>
            <a:lvl3pPr marL="1219194" indent="0">
              <a:buNone/>
              <a:defRPr sz="2133">
                <a:solidFill>
                  <a:schemeClr val="tx1">
                    <a:tint val="75000"/>
                  </a:schemeClr>
                </a:solidFill>
              </a:defRPr>
            </a:lvl3pPr>
            <a:lvl4pPr marL="1828789" indent="0">
              <a:buNone/>
              <a:defRPr sz="1867">
                <a:solidFill>
                  <a:schemeClr val="tx1">
                    <a:tint val="75000"/>
                  </a:schemeClr>
                </a:solidFill>
              </a:defRPr>
            </a:lvl4pPr>
            <a:lvl5pPr marL="2438386" indent="0">
              <a:buNone/>
              <a:defRPr sz="1867">
                <a:solidFill>
                  <a:schemeClr val="tx1">
                    <a:tint val="75000"/>
                  </a:schemeClr>
                </a:solidFill>
              </a:defRPr>
            </a:lvl5pPr>
            <a:lvl6pPr marL="3047983" indent="0">
              <a:buNone/>
              <a:defRPr sz="1867">
                <a:solidFill>
                  <a:schemeClr val="tx1">
                    <a:tint val="75000"/>
                  </a:schemeClr>
                </a:solidFill>
              </a:defRPr>
            </a:lvl6pPr>
            <a:lvl7pPr marL="3657579" indent="0">
              <a:buNone/>
              <a:defRPr sz="1867">
                <a:solidFill>
                  <a:schemeClr val="tx1">
                    <a:tint val="75000"/>
                  </a:schemeClr>
                </a:solidFill>
              </a:defRPr>
            </a:lvl7pPr>
            <a:lvl8pPr marL="4267175" indent="0">
              <a:buNone/>
              <a:defRPr sz="1867">
                <a:solidFill>
                  <a:schemeClr val="tx1">
                    <a:tint val="75000"/>
                  </a:schemeClr>
                </a:solidFill>
              </a:defRPr>
            </a:lvl8pPr>
            <a:lvl9pPr marL="4876772" indent="0">
              <a:buNone/>
              <a:defRPr sz="1867">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E3ACF5F4-ED3F-4683-A557-B7368158409E}"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32891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13" name="矩形 12"/>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2000" dirty="0">
              <a:latin typeface="王漢宗特黑體繁" panose="02000500000000000000" pitchFamily="2" charset="-120"/>
              <a:ea typeface="王漢宗特黑體繁" panose="02000500000000000000" pitchFamily="2" charset="-120"/>
            </a:endParaRPr>
          </a:p>
        </p:txBody>
      </p:sp>
      <p:sp>
        <p:nvSpPr>
          <p:cNvPr id="2" name="標題 1"/>
          <p:cNvSpPr>
            <a:spLocks noGrp="1"/>
          </p:cNvSpPr>
          <p:nvPr>
            <p:ph type="title"/>
          </p:nvPr>
        </p:nvSpPr>
        <p:spPr>
          <a:xfrm>
            <a:off x="335361" y="173767"/>
            <a:ext cx="11521280" cy="994089"/>
          </a:xfrm>
        </p:spPr>
        <p:txBody>
          <a:bodyPr/>
          <a:lstStyle/>
          <a:p>
            <a:r>
              <a:rPr lang="zh-TW" altLang="en-US"/>
              <a:t>按一下以編輯母片標題樣式</a:t>
            </a:r>
          </a:p>
        </p:txBody>
      </p:sp>
      <p:sp>
        <p:nvSpPr>
          <p:cNvPr id="3" name="內容版面配置區 2"/>
          <p:cNvSpPr>
            <a:spLocks noGrp="1"/>
          </p:cNvSpPr>
          <p:nvPr>
            <p:ph sz="half" idx="1"/>
          </p:nvPr>
        </p:nvSpPr>
        <p:spPr>
          <a:xfrm>
            <a:off x="335360" y="1268761"/>
            <a:ext cx="5659040" cy="5040559"/>
          </a:xfrm>
        </p:spPr>
        <p:txBody>
          <a:bodyPr>
            <a:normAutofit/>
          </a:bodyPr>
          <a:lstStyle>
            <a:lvl1pPr>
              <a:defRPr sz="2000" b="0"/>
            </a:lvl1pPr>
            <a:lvl2pPr>
              <a:defRPr sz="2000" b="0"/>
            </a:lvl2pPr>
            <a:lvl3pPr>
              <a:defRPr sz="2000" b="0"/>
            </a:lvl3pPr>
            <a:lvl4pPr>
              <a:defRPr sz="2000" b="0"/>
            </a:lvl4pPr>
            <a:lvl5pPr>
              <a:defRPr sz="2000" b="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1" y="1268761"/>
            <a:ext cx="5659040" cy="5040559"/>
          </a:xfrm>
        </p:spPr>
        <p:txBody>
          <a:bodyPr>
            <a:normAutofit/>
          </a:bodyPr>
          <a:lstStyle>
            <a:lvl1pPr>
              <a:defRPr sz="2000" b="0"/>
            </a:lvl1pPr>
            <a:lvl2pPr>
              <a:defRPr sz="2000" b="0"/>
            </a:lvl2pPr>
            <a:lvl3pPr>
              <a:defRPr sz="2000" b="0"/>
            </a:lvl3pPr>
            <a:lvl4pPr>
              <a:defRPr sz="2000" b="0"/>
            </a:lvl4pPr>
            <a:lvl5pPr>
              <a:defRPr sz="2000" b="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9853411-0AC1-458F-9F22-D1A7D98445DD}"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lvl1pPr>
              <a:defRPr>
                <a:solidFill>
                  <a:schemeClr val="tx1"/>
                </a:solidFill>
              </a:defRPr>
            </a:lvl1pPr>
          </a:lstStyle>
          <a:p>
            <a:fld id="{73DA0BB7-265A-403C-9275-D587AB510EDC}" type="slidenum">
              <a:rPr lang="zh-TW" altLang="en-US" smtClean="0"/>
              <a:pPr/>
              <a:t>‹#›</a:t>
            </a:fld>
            <a:endParaRPr lang="zh-TW" altLang="en-US" dirty="0"/>
          </a:p>
        </p:txBody>
      </p:sp>
      <p:pic>
        <p:nvPicPr>
          <p:cNvPr id="10" name="圖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8368" t="12243" r="17201" b="30485"/>
          <a:stretch/>
        </p:blipFill>
        <p:spPr>
          <a:xfrm>
            <a:off x="10100661" y="392307"/>
            <a:ext cx="1800200" cy="900100"/>
          </a:xfrm>
          <a:prstGeom prst="rect">
            <a:avLst/>
          </a:prstGeom>
        </p:spPr>
      </p:pic>
      <p:cxnSp>
        <p:nvCxnSpPr>
          <p:cNvPr id="12" name="直線接點 11"/>
          <p:cNvCxnSpPr/>
          <p:nvPr userDrawn="1"/>
        </p:nvCxnSpPr>
        <p:spPr>
          <a:xfrm>
            <a:off x="335361" y="1167855"/>
            <a:ext cx="10146885"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22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4"/>
            <a:ext cx="5386917" cy="639763"/>
          </a:xfrm>
        </p:spPr>
        <p:txBody>
          <a:bodyPr anchor="b"/>
          <a:lstStyle>
            <a:lvl1pPr marL="0" indent="0">
              <a:buNone/>
              <a:defRPr sz="3200" b="1"/>
            </a:lvl1pPr>
            <a:lvl2pPr marL="609597" indent="0">
              <a:buNone/>
              <a:defRPr sz="2667" b="1"/>
            </a:lvl2pPr>
            <a:lvl3pPr marL="1219194" indent="0">
              <a:buNone/>
              <a:defRPr sz="2400" b="1"/>
            </a:lvl3pPr>
            <a:lvl4pPr marL="1828789" indent="0">
              <a:buNone/>
              <a:defRPr sz="2133" b="1"/>
            </a:lvl4pPr>
            <a:lvl5pPr marL="2438386" indent="0">
              <a:buNone/>
              <a:defRPr sz="2133" b="1"/>
            </a:lvl5pPr>
            <a:lvl6pPr marL="3047983" indent="0">
              <a:buNone/>
              <a:defRPr sz="2133" b="1"/>
            </a:lvl6pPr>
            <a:lvl7pPr marL="3657579" indent="0">
              <a:buNone/>
              <a:defRPr sz="2133" b="1"/>
            </a:lvl7pPr>
            <a:lvl8pPr marL="4267175" indent="0">
              <a:buNone/>
              <a:defRPr sz="2133" b="1"/>
            </a:lvl8pPr>
            <a:lvl9pPr marL="4876772" indent="0">
              <a:buNone/>
              <a:defRPr sz="2133"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9" y="1535114"/>
            <a:ext cx="5389034" cy="639763"/>
          </a:xfrm>
        </p:spPr>
        <p:txBody>
          <a:bodyPr anchor="b"/>
          <a:lstStyle>
            <a:lvl1pPr marL="0" indent="0">
              <a:buNone/>
              <a:defRPr sz="3200" b="1"/>
            </a:lvl1pPr>
            <a:lvl2pPr marL="609597" indent="0">
              <a:buNone/>
              <a:defRPr sz="2667" b="1"/>
            </a:lvl2pPr>
            <a:lvl3pPr marL="1219194" indent="0">
              <a:buNone/>
              <a:defRPr sz="2400" b="1"/>
            </a:lvl3pPr>
            <a:lvl4pPr marL="1828789" indent="0">
              <a:buNone/>
              <a:defRPr sz="2133" b="1"/>
            </a:lvl4pPr>
            <a:lvl5pPr marL="2438386" indent="0">
              <a:buNone/>
              <a:defRPr sz="2133" b="1"/>
            </a:lvl5pPr>
            <a:lvl6pPr marL="3047983" indent="0">
              <a:buNone/>
              <a:defRPr sz="2133" b="1"/>
            </a:lvl6pPr>
            <a:lvl7pPr marL="3657579" indent="0">
              <a:buNone/>
              <a:defRPr sz="2133" b="1"/>
            </a:lvl7pPr>
            <a:lvl8pPr marL="4267175" indent="0">
              <a:buNone/>
              <a:defRPr sz="2133" b="1"/>
            </a:lvl8pPr>
            <a:lvl9pPr marL="4876772" indent="0">
              <a:buNone/>
              <a:defRPr sz="2133" b="1"/>
            </a:lvl9pPr>
          </a:lstStyle>
          <a:p>
            <a:pPr lvl="0"/>
            <a:r>
              <a:rPr lang="zh-TW" altLang="en-US"/>
              <a:t>按一下以編輯母片文字樣式</a:t>
            </a:r>
          </a:p>
        </p:txBody>
      </p:sp>
      <p:sp>
        <p:nvSpPr>
          <p:cNvPr id="6" name="內容版面配置區 5"/>
          <p:cNvSpPr>
            <a:spLocks noGrp="1"/>
          </p:cNvSpPr>
          <p:nvPr>
            <p:ph sz="quarter" idx="4"/>
          </p:nvPr>
        </p:nvSpPr>
        <p:spPr>
          <a:xfrm>
            <a:off x="6193369" y="2174875"/>
            <a:ext cx="5389034"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852BF0E2-D45E-4956-A18B-71B053850229}"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397825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11" name="矩形 10"/>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2000" dirty="0">
              <a:latin typeface="王漢宗特黑體繁" panose="02000500000000000000" pitchFamily="2" charset="-120"/>
              <a:ea typeface="王漢宗特黑體繁" panose="02000500000000000000" pitchFamily="2" charset="-120"/>
            </a:endParaRPr>
          </a:p>
        </p:txBody>
      </p:sp>
      <p:sp>
        <p:nvSpPr>
          <p:cNvPr id="2" name="標題 1"/>
          <p:cNvSpPr>
            <a:spLocks noGrp="1"/>
          </p:cNvSpPr>
          <p:nvPr>
            <p:ph type="title"/>
          </p:nvPr>
        </p:nvSpPr>
        <p:spPr>
          <a:xfrm>
            <a:off x="335361" y="173766"/>
            <a:ext cx="11617291" cy="950979"/>
          </a:xfrm>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DBE1F0D9-DFF1-4403-9808-3F42DD8FE277}"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lvl1pPr>
              <a:defRPr>
                <a:solidFill>
                  <a:schemeClr val="tx1"/>
                </a:solidFill>
              </a:defRPr>
            </a:lvl1pPr>
          </a:lstStyle>
          <a:p>
            <a:fld id="{73DA0BB7-265A-403C-9275-D587AB510EDC}" type="slidenum">
              <a:rPr lang="zh-TW" altLang="en-US" smtClean="0"/>
              <a:pPr/>
              <a:t>‹#›</a:t>
            </a:fld>
            <a:endParaRPr lang="zh-TW" altLang="en-US" dirty="0"/>
          </a:p>
        </p:txBody>
      </p:sp>
      <p:pic>
        <p:nvPicPr>
          <p:cNvPr id="9" name="圖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8368" t="12243" r="17201" b="30485"/>
          <a:stretch/>
        </p:blipFill>
        <p:spPr>
          <a:xfrm>
            <a:off x="10100661" y="392307"/>
            <a:ext cx="1800200" cy="900100"/>
          </a:xfrm>
          <a:prstGeom prst="rect">
            <a:avLst/>
          </a:prstGeom>
        </p:spPr>
      </p:pic>
      <p:cxnSp>
        <p:nvCxnSpPr>
          <p:cNvPr id="10" name="直線接點 9"/>
          <p:cNvCxnSpPr/>
          <p:nvPr userDrawn="1"/>
        </p:nvCxnSpPr>
        <p:spPr>
          <a:xfrm>
            <a:off x="335361" y="1167855"/>
            <a:ext cx="10146885"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5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TW" altLang="en-US" sz="2000" dirty="0">
              <a:latin typeface="王漢宗特黑體繁" panose="02000500000000000000" pitchFamily="2" charset="-120"/>
              <a:ea typeface="王漢宗特黑體繁" panose="02000500000000000000" pitchFamily="2" charset="-120"/>
            </a:endParaRPr>
          </a:p>
        </p:txBody>
      </p:sp>
      <p:sp>
        <p:nvSpPr>
          <p:cNvPr id="2" name="日期版面配置區 1"/>
          <p:cNvSpPr>
            <a:spLocks noGrp="1"/>
          </p:cNvSpPr>
          <p:nvPr>
            <p:ph type="dt" sz="half" idx="10"/>
          </p:nvPr>
        </p:nvSpPr>
        <p:spPr/>
        <p:txBody>
          <a:bodyPr/>
          <a:lstStyle/>
          <a:p>
            <a:fld id="{C66586B2-6EE8-42F0-833B-86245B3D6E61}"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lvl1pPr>
              <a:defRPr>
                <a:solidFill>
                  <a:schemeClr val="tx1"/>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566408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687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1"/>
            <a:ext cx="7315200" cy="566739"/>
          </a:xfrm>
        </p:spPr>
        <p:txBody>
          <a:bodyPr anchor="b"/>
          <a:lstStyle>
            <a:lvl1pPr algn="l">
              <a:defRPr sz="2667"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4267"/>
            </a:lvl1pPr>
            <a:lvl2pPr marL="609597" indent="0">
              <a:buNone/>
              <a:defRPr sz="3733"/>
            </a:lvl2pPr>
            <a:lvl3pPr marL="1219194" indent="0">
              <a:buNone/>
              <a:defRPr sz="3200"/>
            </a:lvl3pPr>
            <a:lvl4pPr marL="1828789" indent="0">
              <a:buNone/>
              <a:defRPr sz="2667"/>
            </a:lvl4pPr>
            <a:lvl5pPr marL="2438386" indent="0">
              <a:buNone/>
              <a:defRPr sz="2667"/>
            </a:lvl5pPr>
            <a:lvl6pPr marL="3047983" indent="0">
              <a:buNone/>
              <a:defRPr sz="2667"/>
            </a:lvl6pPr>
            <a:lvl7pPr marL="3657579" indent="0">
              <a:buNone/>
              <a:defRPr sz="2667"/>
            </a:lvl7pPr>
            <a:lvl8pPr marL="4267175" indent="0">
              <a:buNone/>
              <a:defRPr sz="2667"/>
            </a:lvl8pPr>
            <a:lvl9pPr marL="4876772" indent="0">
              <a:buNone/>
              <a:defRPr sz="2667"/>
            </a:lvl9pPr>
          </a:lstStyle>
          <a:p>
            <a:endParaRPr lang="zh-TW" altLang="en-US"/>
          </a:p>
        </p:txBody>
      </p:sp>
      <p:sp>
        <p:nvSpPr>
          <p:cNvPr id="4" name="文字版面配置區 3"/>
          <p:cNvSpPr>
            <a:spLocks noGrp="1"/>
          </p:cNvSpPr>
          <p:nvPr>
            <p:ph type="body" sz="half" idx="2"/>
          </p:nvPr>
        </p:nvSpPr>
        <p:spPr>
          <a:xfrm>
            <a:off x="2389717" y="5367339"/>
            <a:ext cx="7315200" cy="804863"/>
          </a:xfrm>
        </p:spPr>
        <p:txBody>
          <a:bodyPr/>
          <a:lstStyle>
            <a:lvl1pPr marL="0" indent="0">
              <a:buNone/>
              <a:defRPr sz="1867"/>
            </a:lvl1pPr>
            <a:lvl2pPr marL="609597" indent="0">
              <a:buNone/>
              <a:defRPr sz="1600"/>
            </a:lvl2pPr>
            <a:lvl3pPr marL="1219194" indent="0">
              <a:buNone/>
              <a:defRPr sz="1333"/>
            </a:lvl3pPr>
            <a:lvl4pPr marL="1828789" indent="0">
              <a:buNone/>
              <a:defRPr sz="1200"/>
            </a:lvl4pPr>
            <a:lvl5pPr marL="2438386" indent="0">
              <a:buNone/>
              <a:defRPr sz="1200"/>
            </a:lvl5pPr>
            <a:lvl6pPr marL="3047983" indent="0">
              <a:buNone/>
              <a:defRPr sz="1200"/>
            </a:lvl6pPr>
            <a:lvl7pPr marL="3657579" indent="0">
              <a:buNone/>
              <a:defRPr sz="1200"/>
            </a:lvl7pPr>
            <a:lvl8pPr marL="4267175" indent="0">
              <a:buNone/>
              <a:defRPr sz="1200"/>
            </a:lvl8pPr>
            <a:lvl9pPr marL="4876772" indent="0">
              <a:buNone/>
              <a:defRPr sz="12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3B3C7B4-E1C6-411F-9AD5-760717C6678E}"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4113809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335360" y="116633"/>
            <a:ext cx="11521280" cy="1046989"/>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userDrawn="1">
            <p:ph type="body" idx="1"/>
          </p:nvPr>
        </p:nvSpPr>
        <p:spPr>
          <a:xfrm>
            <a:off x="335360" y="1340770"/>
            <a:ext cx="11521280" cy="4968551"/>
          </a:xfrm>
          <a:prstGeom prst="rect">
            <a:avLst/>
          </a:prstGeom>
          <a:noFill/>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userDrawn="1">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0A008036-14CE-47DC-808F-F8650CE1774C}" type="datetime1">
              <a:rPr lang="zh-TW" altLang="en-US" smtClean="0">
                <a:solidFill>
                  <a:prstClr val="black">
                    <a:tint val="75000"/>
                  </a:prstClr>
                </a:solidFill>
              </a:rPr>
              <a:t>2022/12/12</a:t>
            </a:fld>
            <a:endParaRPr lang="zh-TW" altLang="en-US">
              <a:solidFill>
                <a:prstClr val="black">
                  <a:tint val="75000"/>
                </a:prstClr>
              </a:solidFill>
            </a:endParaRPr>
          </a:p>
        </p:txBody>
      </p:sp>
      <p:sp>
        <p:nvSpPr>
          <p:cNvPr id="5" name="頁尾版面配置區 4"/>
          <p:cNvSpPr>
            <a:spLocks noGrp="1"/>
          </p:cNvSpPr>
          <p:nvPr userDrawn="1">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userDrawn="1">
            <p:ph type="sldNum" sz="quarter" idx="4"/>
          </p:nvPr>
        </p:nvSpPr>
        <p:spPr>
          <a:xfrm>
            <a:off x="9107852" y="6309321"/>
            <a:ext cx="2748789" cy="365125"/>
          </a:xfrm>
          <a:prstGeom prst="rect">
            <a:avLst/>
          </a:prstGeom>
        </p:spPr>
        <p:txBody>
          <a:bodyPr vert="horz" lIns="91440" tIns="45720" rIns="91440" bIns="45720" rtlCol="0" anchor="ctr"/>
          <a:lstStyle>
            <a:lvl1pPr algn="r">
              <a:defRPr sz="1867">
                <a:solidFill>
                  <a:schemeClr val="bg1"/>
                </a:solidFill>
                <a:latin typeface="Microsoft YaHei" panose="020B0503020204020204" pitchFamily="34" charset="-122"/>
                <a:ea typeface="Microsoft YaHei" panose="020B0503020204020204" pitchFamily="34" charset="-122"/>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211624003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p:titleStyle>
    <p:bodyStyle>
      <a:lvl1pPr marL="214928" indent="-214928" algn="l" defTabSz="1219194" rtl="0" eaLnBrk="1" latinLnBrk="0" hangingPunct="1">
        <a:lnSpc>
          <a:spcPts val="3446"/>
        </a:lnSpc>
        <a:spcBef>
          <a:spcPts val="738"/>
        </a:spcBef>
        <a:spcAft>
          <a:spcPts val="738"/>
        </a:spcAft>
        <a:buFont typeface="Wingdings" panose="05000000000000000000" pitchFamily="2" charset="2"/>
        <a:buChar char="l"/>
        <a:tabLst>
          <a:tab pos="214928" algn="l"/>
        </a:tabLst>
        <a:defRPr sz="2000" b="0" kern="1200">
          <a:solidFill>
            <a:schemeClr val="tx1"/>
          </a:solidFill>
          <a:latin typeface="Microsoft YaHei" panose="020B0503020204020204" pitchFamily="34" charset="-122"/>
          <a:ea typeface="Microsoft YaHei" panose="020B0503020204020204" pitchFamily="34" charset="-122"/>
          <a:cs typeface="+mn-cs"/>
        </a:defRPr>
      </a:lvl1pPr>
      <a:lvl2pPr marL="833962" indent="-224365" algn="l" defTabSz="1219194" rtl="0" eaLnBrk="1" latinLnBrk="0" hangingPunct="1">
        <a:lnSpc>
          <a:spcPts val="3446"/>
        </a:lnSpc>
        <a:spcBef>
          <a:spcPts val="738"/>
        </a:spcBef>
        <a:spcAft>
          <a:spcPts val="738"/>
        </a:spcAft>
        <a:buFont typeface="Wingdings" panose="05000000000000000000" pitchFamily="2" charset="2"/>
        <a:buChar char="l"/>
        <a:tabLst>
          <a:tab pos="833962" algn="l"/>
        </a:tabLst>
        <a:defRPr sz="2000" b="0" kern="1200">
          <a:solidFill>
            <a:schemeClr val="tx1"/>
          </a:solidFill>
          <a:latin typeface="Microsoft YaHei" panose="020B0503020204020204" pitchFamily="34" charset="-122"/>
          <a:ea typeface="Microsoft YaHei" panose="020B0503020204020204" pitchFamily="34" charset="-122"/>
          <a:cs typeface="+mn-cs"/>
        </a:defRPr>
      </a:lvl2pPr>
      <a:lvl3pPr marL="1523991" indent="-304798" algn="l" defTabSz="1219194" rtl="0" eaLnBrk="1" latinLnBrk="0" hangingPunct="1">
        <a:lnSpc>
          <a:spcPts val="3446"/>
        </a:lnSpc>
        <a:spcBef>
          <a:spcPts val="738"/>
        </a:spcBef>
        <a:spcAft>
          <a:spcPts val="738"/>
        </a:spcAft>
        <a:buFont typeface="Wingdings" panose="05000000000000000000" pitchFamily="2" charset="2"/>
        <a:buChar char="l"/>
        <a:defRPr sz="2000" b="0" kern="1200">
          <a:solidFill>
            <a:schemeClr val="tx1"/>
          </a:solidFill>
          <a:latin typeface="Microsoft YaHei" panose="020B0503020204020204" pitchFamily="34" charset="-122"/>
          <a:ea typeface="Microsoft YaHei" panose="020B0503020204020204" pitchFamily="34" charset="-122"/>
          <a:cs typeface="+mn-cs"/>
        </a:defRPr>
      </a:lvl3pPr>
      <a:lvl4pPr marL="2133588" indent="-304798" algn="l" defTabSz="1219194" rtl="0" eaLnBrk="1" latinLnBrk="0" hangingPunct="1">
        <a:lnSpc>
          <a:spcPts val="3446"/>
        </a:lnSpc>
        <a:spcBef>
          <a:spcPts val="738"/>
        </a:spcBef>
        <a:spcAft>
          <a:spcPts val="738"/>
        </a:spcAft>
        <a:buFont typeface="Wingdings" panose="05000000000000000000" pitchFamily="2" charset="2"/>
        <a:buChar char="l"/>
        <a:defRPr sz="2000" b="0" kern="1200">
          <a:solidFill>
            <a:schemeClr val="tx1"/>
          </a:solidFill>
          <a:latin typeface="Microsoft YaHei" panose="020B0503020204020204" pitchFamily="34" charset="-122"/>
          <a:ea typeface="Microsoft YaHei" panose="020B0503020204020204" pitchFamily="34" charset="-122"/>
          <a:cs typeface="+mn-cs"/>
        </a:defRPr>
      </a:lvl4pPr>
      <a:lvl5pPr marL="2743184" indent="-304798" algn="l" defTabSz="1219194" rtl="0" eaLnBrk="1" latinLnBrk="0" hangingPunct="1">
        <a:lnSpc>
          <a:spcPts val="3446"/>
        </a:lnSpc>
        <a:spcBef>
          <a:spcPts val="738"/>
        </a:spcBef>
        <a:spcAft>
          <a:spcPts val="738"/>
        </a:spcAft>
        <a:buFont typeface="Wingdings" panose="05000000000000000000" pitchFamily="2" charset="2"/>
        <a:buChar char="l"/>
        <a:defRPr sz="2000" b="0" kern="1200">
          <a:solidFill>
            <a:schemeClr val="tx1"/>
          </a:solidFill>
          <a:latin typeface="Microsoft YaHei" panose="020B0503020204020204" pitchFamily="34" charset="-122"/>
          <a:ea typeface="Microsoft YaHei" panose="020B0503020204020204" pitchFamily="34" charset="-122"/>
          <a:cs typeface="+mn-cs"/>
        </a:defRPr>
      </a:lvl5pPr>
      <a:lvl6pPr marL="3352780" indent="-304798"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77" indent="-304798"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974" indent="-304798"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570" indent="-304798"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TW"/>
      </a:defPPr>
      <a:lvl1pPr marL="0" algn="l" defTabSz="1219194" rtl="0" eaLnBrk="1" latinLnBrk="0" hangingPunct="1">
        <a:defRPr sz="2400" kern="1200">
          <a:solidFill>
            <a:schemeClr val="tx1"/>
          </a:solidFill>
          <a:latin typeface="+mn-lt"/>
          <a:ea typeface="+mn-ea"/>
          <a:cs typeface="+mn-cs"/>
        </a:defRPr>
      </a:lvl1pPr>
      <a:lvl2pPr marL="609597" algn="l" defTabSz="1219194" rtl="0" eaLnBrk="1" latinLnBrk="0" hangingPunct="1">
        <a:defRPr sz="2400" kern="1200">
          <a:solidFill>
            <a:schemeClr val="tx1"/>
          </a:solidFill>
          <a:latin typeface="+mn-lt"/>
          <a:ea typeface="+mn-ea"/>
          <a:cs typeface="+mn-cs"/>
        </a:defRPr>
      </a:lvl2pPr>
      <a:lvl3pPr marL="1219194" algn="l" defTabSz="1219194" rtl="0" eaLnBrk="1" latinLnBrk="0" hangingPunct="1">
        <a:defRPr sz="2400" kern="1200">
          <a:solidFill>
            <a:schemeClr val="tx1"/>
          </a:solidFill>
          <a:latin typeface="+mn-lt"/>
          <a:ea typeface="+mn-ea"/>
          <a:cs typeface="+mn-cs"/>
        </a:defRPr>
      </a:lvl3pPr>
      <a:lvl4pPr marL="1828789" algn="l" defTabSz="1219194" rtl="0" eaLnBrk="1" latinLnBrk="0" hangingPunct="1">
        <a:defRPr sz="2400" kern="1200">
          <a:solidFill>
            <a:schemeClr val="tx1"/>
          </a:solidFill>
          <a:latin typeface="+mn-lt"/>
          <a:ea typeface="+mn-ea"/>
          <a:cs typeface="+mn-cs"/>
        </a:defRPr>
      </a:lvl4pPr>
      <a:lvl5pPr marL="2438386" algn="l" defTabSz="1219194" rtl="0" eaLnBrk="1" latinLnBrk="0" hangingPunct="1">
        <a:defRPr sz="2400" kern="1200">
          <a:solidFill>
            <a:schemeClr val="tx1"/>
          </a:solidFill>
          <a:latin typeface="+mn-lt"/>
          <a:ea typeface="+mn-ea"/>
          <a:cs typeface="+mn-cs"/>
        </a:defRPr>
      </a:lvl5pPr>
      <a:lvl6pPr marL="3047983" algn="l" defTabSz="1219194" rtl="0" eaLnBrk="1" latinLnBrk="0" hangingPunct="1">
        <a:defRPr sz="2400" kern="1200">
          <a:solidFill>
            <a:schemeClr val="tx1"/>
          </a:solidFill>
          <a:latin typeface="+mn-lt"/>
          <a:ea typeface="+mn-ea"/>
          <a:cs typeface="+mn-cs"/>
        </a:defRPr>
      </a:lvl6pPr>
      <a:lvl7pPr marL="3657579" algn="l" defTabSz="1219194" rtl="0" eaLnBrk="1" latinLnBrk="0" hangingPunct="1">
        <a:defRPr sz="2400" kern="1200">
          <a:solidFill>
            <a:schemeClr val="tx1"/>
          </a:solidFill>
          <a:latin typeface="+mn-lt"/>
          <a:ea typeface="+mn-ea"/>
          <a:cs typeface="+mn-cs"/>
        </a:defRPr>
      </a:lvl7pPr>
      <a:lvl8pPr marL="4267175" algn="l" defTabSz="1219194" rtl="0" eaLnBrk="1" latinLnBrk="0" hangingPunct="1">
        <a:defRPr sz="2400" kern="1200">
          <a:solidFill>
            <a:schemeClr val="tx1"/>
          </a:solidFill>
          <a:latin typeface="+mn-lt"/>
          <a:ea typeface="+mn-ea"/>
          <a:cs typeface="+mn-cs"/>
        </a:defRPr>
      </a:lvl8pPr>
      <a:lvl9pPr marL="4876772" algn="l" defTabSz="121919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22.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eg"/><Relationship Id="rId7"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image" Target="../media/image32.jpg"/><Relationship Id="rId4" Type="http://schemas.openxmlformats.org/officeDocument/2006/relationships/image" Target="../media/image26.jpeg"/><Relationship Id="rId9"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instagram.com/explore/tags/%E9%BA%B5%E5%8C%85/"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www.instagram.com/explore/tags/%E4%B8%89%E6%98%8E%E6%B2%BB/"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nstagram.com/explore/tags/%E6%8B%BC%E7%9B%A4/"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instagram.com/explore/tags/%E8%9B%8B%E9%A4%85/" TargetMode="Externa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www.instagram.com/explore/tags/%E6%8E%88%E4%B9%B3%E6%9E%95/"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stagram.com/explore/tags/%E5%B8%83%E5%B0%BF%E5%B8%83/"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www.instagram.com/explore/tags/%E5%A5%B6%E5%98%B4/" TargetMode="External"/><Relationship Id="rId5" Type="http://schemas.openxmlformats.org/officeDocument/2006/relationships/image" Target="../media/image52.jpeg"/><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hyperlink" Target="https://www.instagram.com/explore/tags/%E7%9F%BD%E8%86%A0%E5%9C%8D%E5%85%9C/"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www.instagram.com/explore/tags/nik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instagram.com/explore/tags/%E9%81%8B%E5%8B%95%E4%B8%8A%E8%A1%A3/"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hyperlink" Target="https://www.instagram.com/explore/tags/%E6%BC%81%E5%A4%AB%E5%B8%BD/"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hyperlink" Target="https://www.instagram.com/explore/tags/%E9%9C%B2%E7%87%9F%E7%87%88/"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hyperlink" Target="https://www.instagram.com/p/Ccu9_RsPEhh/" TargetMode="External"/><Relationship Id="rId3" Type="http://schemas.openxmlformats.org/officeDocument/2006/relationships/image" Target="../media/image75.jpeg"/><Relationship Id="rId7" Type="http://schemas.openxmlformats.org/officeDocument/2006/relationships/hyperlink" Target="https://www.instagram.com/p/CeWFcYzPzi4/"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s://www.instagram.com/p/CZ6zE-DP4xI/" TargetMode="External"/><Relationship Id="rId5" Type="http://schemas.openxmlformats.org/officeDocument/2006/relationships/image" Target="../media/image77.jpg"/><Relationship Id="rId4" Type="http://schemas.openxmlformats.org/officeDocument/2006/relationships/image" Target="../media/image76.jpeg"/></Relationships>
</file>

<file path=ppt/slides/_rels/slide43.xml.rels><?xml version="1.0" encoding="UTF-8" standalone="yes"?>
<Relationships xmlns="http://schemas.openxmlformats.org/package/2006/relationships"><Relationship Id="rId8" Type="http://schemas.openxmlformats.org/officeDocument/2006/relationships/hyperlink" Target="https://www.instagram.com/p/CY3hbFwvv2E/" TargetMode="External"/><Relationship Id="rId3" Type="http://schemas.openxmlformats.org/officeDocument/2006/relationships/image" Target="../media/image78.jpeg"/><Relationship Id="rId7" Type="http://schemas.openxmlformats.org/officeDocument/2006/relationships/hyperlink" Target="https://www.instagram.com/p/CZqUNOhvDQO/"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s://www.instagram.com/p/CckIU32rhOM/" TargetMode="External"/><Relationship Id="rId5" Type="http://schemas.openxmlformats.org/officeDocument/2006/relationships/image" Target="../media/image80.jpeg"/><Relationship Id="rId4" Type="http://schemas.openxmlformats.org/officeDocument/2006/relationships/image" Target="../media/image79.jpeg"/></Relationships>
</file>

<file path=ppt/slides/_rels/slide44.xml.rels><?xml version="1.0" encoding="UTF-8" standalone="yes"?>
<Relationships xmlns="http://schemas.openxmlformats.org/package/2006/relationships"><Relationship Id="rId3" Type="http://schemas.openxmlformats.org/officeDocument/2006/relationships/image" Target="../media/image81.jpg"/><Relationship Id="rId7" Type="http://schemas.openxmlformats.org/officeDocument/2006/relationships/hyperlink" Target="https://www.instagram.com/p/CbXqW4NpgWd/"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ww.instagram.com/p/BoLYZMxBwvT/" TargetMode="External"/><Relationship Id="rId5" Type="http://schemas.openxmlformats.org/officeDocument/2006/relationships/image" Target="../media/image83.jpeg"/><Relationship Id="rId4" Type="http://schemas.openxmlformats.org/officeDocument/2006/relationships/image" Target="../media/image8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86.jpeg"/><Relationship Id="rId4" Type="http://schemas.openxmlformats.org/officeDocument/2006/relationships/image" Target="../media/image85.jpeg"/></Relationships>
</file>

<file path=ppt/slides/_rels/slide4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89.jpeg"/><Relationship Id="rId4" Type="http://schemas.openxmlformats.org/officeDocument/2006/relationships/image" Target="../media/image88.jpeg"/></Relationships>
</file>

<file path=ppt/slides/_rels/slide4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cognex.com/zh-tw/industries/electronics/pcb-assembly/mouse-pcb-inspection"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hyperlink" Target="https://www.instagram.com/p/CbFPprxLJ85/" TargetMode="External"/><Relationship Id="rId3" Type="http://schemas.openxmlformats.org/officeDocument/2006/relationships/image" Target="../media/image94.jpg"/><Relationship Id="rId7" Type="http://schemas.openxmlformats.org/officeDocument/2006/relationships/hyperlink" Target="https://www.instagram.com/p/CeBSjh0Jqk0/"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www.instagram.com/p/CXjOnjgP7DN/" TargetMode="External"/><Relationship Id="rId5" Type="http://schemas.openxmlformats.org/officeDocument/2006/relationships/image" Target="../media/image96.jpg"/><Relationship Id="rId4" Type="http://schemas.openxmlformats.org/officeDocument/2006/relationships/image" Target="../media/image95.jpeg"/></Relationships>
</file>

<file path=ppt/slides/_rels/slide51.xml.rels><?xml version="1.0" encoding="UTF-8" standalone="yes"?>
<Relationships xmlns="http://schemas.openxmlformats.org/package/2006/relationships"><Relationship Id="rId8" Type="http://schemas.openxmlformats.org/officeDocument/2006/relationships/hyperlink" Target="https://www.instagram.com/p/CcumX5ALvAC/" TargetMode="External"/><Relationship Id="rId3" Type="http://schemas.openxmlformats.org/officeDocument/2006/relationships/image" Target="../media/image97.jpg"/><Relationship Id="rId7" Type="http://schemas.openxmlformats.org/officeDocument/2006/relationships/hyperlink" Target="https://www.instagram.com/p/Cdp1IV1P-gy/"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www.instagram.com/p/CdaO_4pvLHf/" TargetMode="External"/><Relationship Id="rId5" Type="http://schemas.openxmlformats.org/officeDocument/2006/relationships/image" Target="../media/image99.jpeg"/><Relationship Id="rId4" Type="http://schemas.openxmlformats.org/officeDocument/2006/relationships/image" Target="../media/image98.jpeg"/></Relationships>
</file>

<file path=ppt/slides/_rels/slide52.xml.rels><?xml version="1.0" encoding="UTF-8" standalone="yes"?>
<Relationships xmlns="http://schemas.openxmlformats.org/package/2006/relationships"><Relationship Id="rId8" Type="http://schemas.openxmlformats.org/officeDocument/2006/relationships/hyperlink" Target="https://www.instagram.com/p/CbpMD-nPzYz/" TargetMode="External"/><Relationship Id="rId3" Type="http://schemas.openxmlformats.org/officeDocument/2006/relationships/image" Target="../media/image100.jpg"/><Relationship Id="rId7" Type="http://schemas.openxmlformats.org/officeDocument/2006/relationships/hyperlink" Target="https://www.instagram.com/p/CcP6sIqhC8y/"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s://www.instagram.com/p/Cdow8bFO14A/" TargetMode="External"/><Relationship Id="rId5" Type="http://schemas.openxmlformats.org/officeDocument/2006/relationships/image" Target="../media/image102.jpeg"/><Relationship Id="rId4" Type="http://schemas.openxmlformats.org/officeDocument/2006/relationships/image" Target="../media/image10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www.instagram.com/explore/tags/%E8%96%AF%E6%A2%9D/"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hyperlink" Target="https://www.instagram.com/explore/tags/%E5%AC%B0%E5%85%92%E5%8C%85%E5%B7%BE/"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instagram.com/explore/tags/%E9%9C%B2%E7%87%9F%E6%94%B6%E7%B4%8D%E7%AE%B1/"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110.jpg"/><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8" Type="http://schemas.openxmlformats.org/officeDocument/2006/relationships/hyperlink" Target="https://www.instagram.com/p/CSYvsUkB2M6/" TargetMode="External"/><Relationship Id="rId3" Type="http://schemas.openxmlformats.org/officeDocument/2006/relationships/image" Target="../media/image111.jpeg"/><Relationship Id="rId7" Type="http://schemas.openxmlformats.org/officeDocument/2006/relationships/hyperlink" Target="https://www.instagram.com/p/CY06zPpvnZZ/"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s://www.instagram.com/p/CWNdnHvpR1Y/" TargetMode="External"/><Relationship Id="rId5" Type="http://schemas.openxmlformats.org/officeDocument/2006/relationships/image" Target="../media/image113.jpg"/><Relationship Id="rId4" Type="http://schemas.openxmlformats.org/officeDocument/2006/relationships/image" Target="../media/image112.jpeg"/></Relationships>
</file>

<file path=ppt/slides/_rels/slide66.xml.rels><?xml version="1.0" encoding="UTF-8" standalone="yes"?>
<Relationships xmlns="http://schemas.openxmlformats.org/package/2006/relationships"><Relationship Id="rId8" Type="http://schemas.openxmlformats.org/officeDocument/2006/relationships/hyperlink" Target="https://www.instagram.com/p/CRByCzmM_g7/" TargetMode="External"/><Relationship Id="rId3" Type="http://schemas.openxmlformats.org/officeDocument/2006/relationships/image" Target="../media/image114.jpg"/><Relationship Id="rId7" Type="http://schemas.openxmlformats.org/officeDocument/2006/relationships/hyperlink" Target="https://www.instagram.com/p/CaBGqlOBM5K/"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s://www.instagram.com/p/CVaRQlSPQJ0/" TargetMode="External"/><Relationship Id="rId5" Type="http://schemas.openxmlformats.org/officeDocument/2006/relationships/image" Target="../media/image116.jpeg"/><Relationship Id="rId4" Type="http://schemas.openxmlformats.org/officeDocument/2006/relationships/image" Target="../media/image115.jpeg"/></Relationships>
</file>

<file path=ppt/slides/_rels/slide67.xml.rels><?xml version="1.0" encoding="UTF-8" standalone="yes"?>
<Relationships xmlns="http://schemas.openxmlformats.org/package/2006/relationships"><Relationship Id="rId8" Type="http://schemas.openxmlformats.org/officeDocument/2006/relationships/hyperlink" Target="https://www.instagram.com/p/CYxlsgiPmJH/" TargetMode="External"/><Relationship Id="rId3" Type="http://schemas.openxmlformats.org/officeDocument/2006/relationships/image" Target="../media/image117.jpg"/><Relationship Id="rId7" Type="http://schemas.openxmlformats.org/officeDocument/2006/relationships/hyperlink" Target="https://www.instagram.com/p/CY3hbFwvv2E/"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www.instagram.com/p/CXv7zxvFeyC/" TargetMode="External"/><Relationship Id="rId5" Type="http://schemas.openxmlformats.org/officeDocument/2006/relationships/image" Target="../media/image119.jpeg"/><Relationship Id="rId4" Type="http://schemas.openxmlformats.org/officeDocument/2006/relationships/image" Target="../media/image118.jpeg"/></Relationships>
</file>

<file path=ppt/slides/_rels/slide6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22.jpg"/><Relationship Id="rId4" Type="http://schemas.openxmlformats.org/officeDocument/2006/relationships/image" Target="../media/image121.jpg"/></Relationships>
</file>

<file path=ppt/slides/_rels/slide6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25.jpeg"/><Relationship Id="rId4" Type="http://schemas.openxmlformats.org/officeDocument/2006/relationships/image" Target="../media/image124.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microsoft.com/office/2007/relationships/hdphoto" Target="../media/hdphoto2.wdp"/></Relationships>
</file>

<file path=ppt/slides/_rels/slide7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27.jpg"/></Relationships>
</file>

<file path=ppt/slides/_rels/slide71.xml.rels><?xml version="1.0" encoding="UTF-8" standalone="yes"?>
<Relationships xmlns="http://schemas.openxmlformats.org/package/2006/relationships"><Relationship Id="rId8" Type="http://schemas.openxmlformats.org/officeDocument/2006/relationships/hyperlink" Target="https://www.instagram.com/p/CfIm9rzLUb0/" TargetMode="External"/><Relationship Id="rId3" Type="http://schemas.openxmlformats.org/officeDocument/2006/relationships/image" Target="../media/image128.jpg"/><Relationship Id="rId7" Type="http://schemas.openxmlformats.org/officeDocument/2006/relationships/hyperlink" Target="https://www.instagram.com/p/CgjpNu9Bm_m/" TargetMode="External"/><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hyperlink" Target="https://www.instagram.com/p/CdYJ7gYvKPT/" TargetMode="External"/><Relationship Id="rId5" Type="http://schemas.openxmlformats.org/officeDocument/2006/relationships/image" Target="../media/image130.jpeg"/><Relationship Id="rId4" Type="http://schemas.openxmlformats.org/officeDocument/2006/relationships/image" Target="../media/image129.jpeg"/></Relationships>
</file>

<file path=ppt/slides/_rels/slide72.xml.rels><?xml version="1.0" encoding="UTF-8" standalone="yes"?>
<Relationships xmlns="http://schemas.openxmlformats.org/package/2006/relationships"><Relationship Id="rId8" Type="http://schemas.openxmlformats.org/officeDocument/2006/relationships/hyperlink" Target="https://www.instagram.com/p/CWsY_SkFjhN/" TargetMode="External"/><Relationship Id="rId3" Type="http://schemas.openxmlformats.org/officeDocument/2006/relationships/image" Target="../media/image131.jpeg"/><Relationship Id="rId7" Type="http://schemas.openxmlformats.org/officeDocument/2006/relationships/hyperlink" Target="https://www.instagram.com/p/CaZRy6hBMBJ/"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hyperlink" Target="https://www.instagram.com/p/Cd--0MpP9_s/" TargetMode="External"/><Relationship Id="rId5" Type="http://schemas.openxmlformats.org/officeDocument/2006/relationships/image" Target="../media/image133.jpeg"/><Relationship Id="rId4" Type="http://schemas.openxmlformats.org/officeDocument/2006/relationships/image" Target="../media/image132.jpg"/></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1828798" y="4052664"/>
            <a:ext cx="8534400" cy="1752600"/>
          </a:xfrm>
        </p:spPr>
        <p:txBody>
          <a:bodyPr/>
          <a:lstStyle/>
          <a:p>
            <a:r>
              <a:rPr kumimoji="0" lang="zh-TW" altLang="en-US" sz="2000" b="1" i="0" u="none" strike="noStrike" kern="1200" cap="none" spc="0" normalizeH="0" baseline="0" noProof="0" dirty="0">
                <a:ln>
                  <a:noFill/>
                </a:ln>
                <a:solidFill>
                  <a:prstClr val="black"/>
                </a:solidFill>
                <a:effectLst/>
                <a:uLnTx/>
                <a:uFillTx/>
                <a:latin typeface="微軟正黑體 Light" panose="020B0304030504040204" pitchFamily="34" charset="-120"/>
                <a:ea typeface="微軟正黑體 Light" panose="020B0304030504040204" pitchFamily="34" charset="-120"/>
                <a:cs typeface="+mj-cs"/>
              </a:rPr>
              <a:t>國立</a:t>
            </a:r>
            <a:r>
              <a:rPr lang="zh-TW" altLang="en-US" sz="2000" b="1" dirty="0">
                <a:solidFill>
                  <a:prstClr val="black"/>
                </a:solidFill>
                <a:latin typeface="微軟正黑體 Light" panose="020B0304030504040204" pitchFamily="34" charset="-120"/>
                <a:ea typeface="微軟正黑體 Light" panose="020B0304030504040204" pitchFamily="34" charset="-120"/>
              </a:rPr>
              <a:t>台灣科技大學研發團隊</a:t>
            </a:r>
            <a:br>
              <a:rPr lang="en-US" altLang="zh-TW" sz="2000" b="1" dirty="0">
                <a:solidFill>
                  <a:prstClr val="black"/>
                </a:solidFill>
                <a:latin typeface="微軟正黑體 Light" panose="020B0304030504040204" pitchFamily="34" charset="-120"/>
                <a:ea typeface="微軟正黑體 Light" panose="020B0304030504040204" pitchFamily="34" charset="-120"/>
              </a:rPr>
            </a:br>
            <a:r>
              <a:rPr lang="zh-TW" altLang="en-US" sz="2000" b="1" dirty="0">
                <a:solidFill>
                  <a:prstClr val="black"/>
                </a:solidFill>
                <a:latin typeface="微軟正黑體 Light" panose="020B0304030504040204" pitchFamily="34" charset="-120"/>
                <a:ea typeface="微軟正黑體 Light" panose="020B0304030504040204" pitchFamily="34" charset="-120"/>
              </a:rPr>
              <a:t>王孔政 教授</a:t>
            </a:r>
            <a:endParaRPr lang="zh-TW" altLang="en-US" dirty="0"/>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val="0"/>
              </a:ext>
            </a:extLst>
          </a:blip>
          <a:srcRect l="19084" t="12244" r="17917" b="33029"/>
          <a:stretch/>
        </p:blipFill>
        <p:spPr>
          <a:xfrm>
            <a:off x="4843395" y="332656"/>
            <a:ext cx="2505209" cy="1224136"/>
          </a:xfrm>
          <a:prstGeom prst="rect">
            <a:avLst/>
          </a:prstGeom>
        </p:spPr>
      </p:pic>
      <p:sp>
        <p:nvSpPr>
          <p:cNvPr id="5" name="文字方塊 4">
            <a:extLst>
              <a:ext uri="{FF2B5EF4-FFF2-40B4-BE49-F238E27FC236}">
                <a16:creationId xmlns:a16="http://schemas.microsoft.com/office/drawing/2014/main" id="{DC360853-090E-D4F4-BAA7-B931947FA1DF}"/>
              </a:ext>
            </a:extLst>
          </p:cNvPr>
          <p:cNvSpPr txBox="1"/>
          <p:nvPr/>
        </p:nvSpPr>
        <p:spPr>
          <a:xfrm>
            <a:off x="695401" y="2348880"/>
            <a:ext cx="10801199" cy="1569660"/>
          </a:xfrm>
          <a:prstGeom prst="rect">
            <a:avLst/>
          </a:prstGeom>
          <a:noFill/>
        </p:spPr>
        <p:txBody>
          <a:bodyPr wrap="square">
            <a:spAutoFit/>
          </a:bodyPr>
          <a:lstStyle/>
          <a:p>
            <a:pPr algn="ctr"/>
            <a:r>
              <a:rPr lang="en-US" altLang="zh-TW" sz="4800" b="1" dirty="0">
                <a:solidFill>
                  <a:srgbClr val="7030A0"/>
                </a:solidFill>
                <a:latin typeface="微軟正黑體" panose="020B0604030504040204" pitchFamily="34" charset="-120"/>
                <a:ea typeface="微軟正黑體" panose="020B0604030504040204" pitchFamily="34" charset="-120"/>
                <a:cs typeface="+mj-cs"/>
              </a:rPr>
              <a:t>AI</a:t>
            </a:r>
            <a:r>
              <a:rPr lang="zh-TW" altLang="en-US" sz="4800" b="1" dirty="0">
                <a:solidFill>
                  <a:srgbClr val="7030A0"/>
                </a:solidFill>
                <a:latin typeface="微軟正黑體" panose="020B0604030504040204" pitchFamily="34" charset="-120"/>
                <a:ea typeface="微軟正黑體" panose="020B0604030504040204" pitchFamily="34" charset="-120"/>
                <a:cs typeface="+mj-cs"/>
              </a:rPr>
              <a:t>智能零售圖像辨識</a:t>
            </a:r>
            <a:r>
              <a:rPr lang="en-US" altLang="zh-TW" sz="4800" b="1" dirty="0">
                <a:solidFill>
                  <a:srgbClr val="7030A0"/>
                </a:solidFill>
                <a:latin typeface="微軟正黑體" panose="020B0604030504040204" pitchFamily="34" charset="-120"/>
                <a:ea typeface="微軟正黑體" panose="020B0604030504040204" pitchFamily="34" charset="-120"/>
                <a:cs typeface="+mj-cs"/>
              </a:rPr>
              <a:t>(</a:t>
            </a:r>
            <a:r>
              <a:rPr lang="zh-TW" altLang="en-US" sz="4800" b="1" dirty="0">
                <a:solidFill>
                  <a:srgbClr val="7030A0"/>
                </a:solidFill>
                <a:latin typeface="微軟正黑體" panose="020B0604030504040204" pitchFamily="34" charset="-120"/>
                <a:ea typeface="微軟正黑體" panose="020B0604030504040204" pitchFamily="34" charset="-120"/>
                <a:cs typeface="+mj-cs"/>
              </a:rPr>
              <a:t>以</a:t>
            </a:r>
            <a:r>
              <a:rPr lang="en-US" altLang="zh-TW" sz="4800" b="1" dirty="0">
                <a:solidFill>
                  <a:srgbClr val="7030A0"/>
                </a:solidFill>
                <a:latin typeface="微軟正黑體" panose="020B0604030504040204" pitchFamily="34" charset="-120"/>
                <a:ea typeface="微軟正黑體" panose="020B0604030504040204" pitchFamily="34" charset="-120"/>
                <a:cs typeface="+mj-cs"/>
              </a:rPr>
              <a:t>Instagram</a:t>
            </a:r>
            <a:r>
              <a:rPr lang="zh-TW" altLang="en-US" sz="4800" b="1" dirty="0">
                <a:solidFill>
                  <a:srgbClr val="7030A0"/>
                </a:solidFill>
                <a:latin typeface="微軟正黑體" panose="020B0604030504040204" pitchFamily="34" charset="-120"/>
                <a:ea typeface="微軟正黑體" panose="020B0604030504040204" pitchFamily="34" charset="-120"/>
                <a:cs typeface="+mj-cs"/>
              </a:rPr>
              <a:t>為例</a:t>
            </a:r>
            <a:r>
              <a:rPr lang="en-US" altLang="zh-TW" sz="4800" b="1" dirty="0">
                <a:solidFill>
                  <a:srgbClr val="7030A0"/>
                </a:solidFill>
                <a:latin typeface="微軟正黑體" panose="020B0604030504040204" pitchFamily="34" charset="-120"/>
                <a:ea typeface="微軟正黑體" panose="020B0604030504040204" pitchFamily="34" charset="-120"/>
                <a:cs typeface="+mj-cs"/>
              </a:rPr>
              <a:t>) </a:t>
            </a:r>
          </a:p>
          <a:p>
            <a:pPr algn="ctr"/>
            <a:r>
              <a:rPr lang="zh-TW" altLang="en-US" sz="4800" b="1" dirty="0">
                <a:solidFill>
                  <a:srgbClr val="7030A0"/>
                </a:solidFill>
                <a:latin typeface="微軟正黑體" panose="020B0604030504040204" pitchFamily="34" charset="-120"/>
                <a:ea typeface="微軟正黑體" panose="020B0604030504040204" pitchFamily="34" charset="-120"/>
                <a:cs typeface="+mj-cs"/>
              </a:rPr>
              <a:t>行銷應用程式開發分享</a:t>
            </a:r>
          </a:p>
        </p:txBody>
      </p:sp>
    </p:spTree>
    <p:extLst>
      <p:ext uri="{BB962C8B-B14F-4D97-AF65-F5344CB8AC3E}">
        <p14:creationId xmlns:p14="http://schemas.microsoft.com/office/powerpoint/2010/main" val="78199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914400" y="1238895"/>
            <a:ext cx="10363200" cy="1974081"/>
          </a:xfrm>
        </p:spPr>
        <p:txBody>
          <a:bodyPr>
            <a:normAutofit/>
          </a:bodyPr>
          <a:lstStyle/>
          <a:p>
            <a:r>
              <a:rPr lang="zh-TW" altLang="en-US" dirty="0">
                <a:latin typeface="微軟正黑體" panose="020B0604030504040204" pitchFamily="34" charset="-120"/>
                <a:ea typeface="微軟正黑體" panose="020B0604030504040204" pitchFamily="34" charset="-120"/>
              </a:rPr>
              <a:t>圖像辨識技術</a:t>
            </a:r>
            <a:endParaRPr lang="zh-TW" altLang="en-US" dirty="0"/>
          </a:p>
        </p:txBody>
      </p:sp>
    </p:spTree>
    <p:extLst>
      <p:ext uri="{BB962C8B-B14F-4D97-AF65-F5344CB8AC3E}">
        <p14:creationId xmlns:p14="http://schemas.microsoft.com/office/powerpoint/2010/main" val="55005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69486-ABBF-89CB-4194-278A4D184AFF}"/>
              </a:ext>
            </a:extLst>
          </p:cNvPr>
          <p:cNvSpPr>
            <a:spLocks noGrp="1"/>
          </p:cNvSpPr>
          <p:nvPr>
            <p:ph type="title"/>
          </p:nvPr>
        </p:nvSpPr>
        <p:spPr>
          <a:xfrm>
            <a:off x="335361" y="173767"/>
            <a:ext cx="9505055" cy="994089"/>
          </a:xfrm>
        </p:spPr>
        <p:txBody>
          <a:bodyPr>
            <a:normAutofit/>
          </a:bodyPr>
          <a:lstStyle/>
          <a:p>
            <a:r>
              <a:rPr lang="zh-TW" altLang="en-US" sz="4400" spc="300" dirty="0">
                <a:latin typeface="微軟正黑體" panose="020B0604030504040204" pitchFamily="34" charset="-120"/>
                <a:ea typeface="微軟正黑體" panose="020B0604030504040204" pitchFamily="34" charset="-120"/>
              </a:rPr>
              <a:t>圖像辨識技術的四個類型</a:t>
            </a:r>
          </a:p>
        </p:txBody>
      </p:sp>
      <p:sp>
        <p:nvSpPr>
          <p:cNvPr id="3" name="內容版面配置區 2">
            <a:extLst>
              <a:ext uri="{FF2B5EF4-FFF2-40B4-BE49-F238E27FC236}">
                <a16:creationId xmlns:a16="http://schemas.microsoft.com/office/drawing/2014/main" id="{C3982FC4-DCB4-EAAB-35BC-BA9D5759160E}"/>
              </a:ext>
            </a:extLst>
          </p:cNvPr>
          <p:cNvSpPr>
            <a:spLocks noGrp="1"/>
          </p:cNvSpPr>
          <p:nvPr>
            <p:ph idx="1"/>
          </p:nvPr>
        </p:nvSpPr>
        <p:spPr>
          <a:xfrm>
            <a:off x="983432" y="1654696"/>
            <a:ext cx="10515600" cy="4351338"/>
          </a:xfrm>
        </p:spPr>
        <p:txBody>
          <a:bodyPr>
            <a:normAutofit lnSpcReduction="10000"/>
          </a:bodyPr>
          <a:lstStyle/>
          <a:p>
            <a:pPr lvl="1">
              <a:lnSpc>
                <a:spcPct val="200000"/>
              </a:lnSpc>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 影像分類 </a:t>
            </a:r>
            <a:r>
              <a:rPr lang="en-US" altLang="zh-TW" sz="3200" b="1" dirty="0">
                <a:latin typeface="微軟正黑體" panose="020B0604030504040204" pitchFamily="34" charset="-120"/>
                <a:ea typeface="微軟正黑體" panose="020B0604030504040204" pitchFamily="34" charset="-120"/>
              </a:rPr>
              <a:t>(image classification)</a:t>
            </a:r>
            <a:r>
              <a:rPr lang="zh-TW" altLang="en-US" sz="3200" b="1" dirty="0">
                <a:latin typeface="微軟正黑體" panose="020B0604030504040204" pitchFamily="34" charset="-120"/>
                <a:ea typeface="微軟正黑體" panose="020B0604030504040204" pitchFamily="34" charset="-120"/>
              </a:rPr>
              <a:t> </a:t>
            </a:r>
            <a:endParaRPr lang="en-US" altLang="zh-TW" sz="3200" b="1" dirty="0">
              <a:latin typeface="微軟正黑體" panose="020B0604030504040204" pitchFamily="34" charset="-120"/>
              <a:ea typeface="微軟正黑體" panose="020B0604030504040204" pitchFamily="34" charset="-120"/>
            </a:endParaRPr>
          </a:p>
          <a:p>
            <a:pPr lvl="1">
              <a:lnSpc>
                <a:spcPct val="200000"/>
              </a:lnSpc>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 物件辨識 </a:t>
            </a:r>
            <a:r>
              <a:rPr lang="en-US" altLang="zh-TW" sz="3200" b="1" dirty="0">
                <a:latin typeface="微軟正黑體" panose="020B0604030504040204" pitchFamily="34" charset="-120"/>
                <a:ea typeface="微軟正黑體" panose="020B0604030504040204" pitchFamily="34" charset="-120"/>
              </a:rPr>
              <a:t>(object recognition)</a:t>
            </a:r>
            <a:r>
              <a:rPr lang="zh-TW" altLang="en-US" sz="3200" b="1" dirty="0">
                <a:latin typeface="微軟正黑體" panose="020B0604030504040204" pitchFamily="34" charset="-120"/>
                <a:ea typeface="微軟正黑體" panose="020B0604030504040204" pitchFamily="34" charset="-120"/>
              </a:rPr>
              <a:t> </a:t>
            </a:r>
            <a:endParaRPr lang="en-US" altLang="zh-TW" sz="3200" b="1" dirty="0">
              <a:latin typeface="微軟正黑體" panose="020B0604030504040204" pitchFamily="34" charset="-120"/>
              <a:ea typeface="微軟正黑體" panose="020B0604030504040204" pitchFamily="34" charset="-120"/>
            </a:endParaRPr>
          </a:p>
          <a:p>
            <a:pPr lvl="1">
              <a:lnSpc>
                <a:spcPct val="200000"/>
              </a:lnSpc>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 實例分割 </a:t>
            </a:r>
            <a:r>
              <a:rPr lang="en-US" altLang="zh-TW" sz="3200" b="1" dirty="0">
                <a:latin typeface="微軟正黑體" panose="020B0604030504040204" pitchFamily="34" charset="-120"/>
                <a:ea typeface="微軟正黑體" panose="020B0604030504040204" pitchFamily="34" charset="-120"/>
              </a:rPr>
              <a:t>(instance segmentation)</a:t>
            </a:r>
          </a:p>
          <a:p>
            <a:pPr lvl="1">
              <a:lnSpc>
                <a:spcPct val="200000"/>
              </a:lnSpc>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 全景分割 </a:t>
            </a:r>
            <a:r>
              <a:rPr lang="en-US" altLang="zh-TW" sz="3200" b="1" dirty="0">
                <a:latin typeface="微軟正黑體" panose="020B0604030504040204" pitchFamily="34" charset="-120"/>
                <a:ea typeface="微軟正黑體" panose="020B0604030504040204" pitchFamily="34" charset="-120"/>
              </a:rPr>
              <a:t>(panoptic segmentation</a:t>
            </a:r>
            <a:r>
              <a:rPr lang="en-US" altLang="zh-TW" sz="3200" dirty="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E5C102D3-62FB-80AD-EC43-09E2D8CC2A7E}"/>
              </a:ext>
            </a:extLst>
          </p:cNvPr>
          <p:cNvSpPr txBox="1">
            <a:spLocks/>
          </p:cNvSpPr>
          <p:nvPr/>
        </p:nvSpPr>
        <p:spPr>
          <a:xfrm>
            <a:off x="9107852" y="6309321"/>
            <a:ext cx="2748789" cy="365125"/>
          </a:xfrm>
          <a:prstGeom prst="rect">
            <a:avLst/>
          </a:prstGeom>
        </p:spPr>
        <p:txBody>
          <a:bodyPr vert="horz" lIns="91440" tIns="45720" rIns="91440" bIns="45720" rtlCol="0" anchor="ctr"/>
          <a:lstStyle>
            <a:defPPr>
              <a:defRPr lang="zh-TW"/>
            </a:defPPr>
            <a:lvl1pPr marL="0" algn="r" defTabSz="1072866" rtl="0" eaLnBrk="1" latinLnBrk="0" hangingPunct="1">
              <a:defRPr lang="zh-TW" altLang="en-US" sz="1867" kern="1200" smtClean="0">
                <a:solidFill>
                  <a:schemeClr val="tx1"/>
                </a:solidFill>
                <a:latin typeface="Microsoft YaHei" panose="020B0503020204020204" pitchFamily="34" charset="-122"/>
                <a:ea typeface="Microsoft YaHei" panose="020B0503020204020204" pitchFamily="34" charset="-122"/>
                <a:cs typeface="+mn-cs"/>
              </a:defRPr>
            </a:lvl1pPr>
            <a:lvl2pPr marL="536433" algn="l" defTabSz="1072866" rtl="0" eaLnBrk="1" latinLnBrk="0" hangingPunct="1">
              <a:defRPr sz="2112" kern="1200">
                <a:solidFill>
                  <a:schemeClr val="tx1"/>
                </a:solidFill>
                <a:latin typeface="+mn-lt"/>
                <a:ea typeface="+mn-ea"/>
                <a:cs typeface="+mn-cs"/>
              </a:defRPr>
            </a:lvl2pPr>
            <a:lvl3pPr marL="1072866" algn="l" defTabSz="1072866" rtl="0" eaLnBrk="1" latinLnBrk="0" hangingPunct="1">
              <a:defRPr sz="2112" kern="1200">
                <a:solidFill>
                  <a:schemeClr val="tx1"/>
                </a:solidFill>
                <a:latin typeface="+mn-lt"/>
                <a:ea typeface="+mn-ea"/>
                <a:cs typeface="+mn-cs"/>
              </a:defRPr>
            </a:lvl3pPr>
            <a:lvl4pPr marL="1609298" algn="l" defTabSz="1072866" rtl="0" eaLnBrk="1" latinLnBrk="0" hangingPunct="1">
              <a:defRPr sz="2112" kern="1200">
                <a:solidFill>
                  <a:schemeClr val="tx1"/>
                </a:solidFill>
                <a:latin typeface="+mn-lt"/>
                <a:ea typeface="+mn-ea"/>
                <a:cs typeface="+mn-cs"/>
              </a:defRPr>
            </a:lvl4pPr>
            <a:lvl5pPr marL="2145731" algn="l" defTabSz="1072866" rtl="0" eaLnBrk="1" latinLnBrk="0" hangingPunct="1">
              <a:defRPr sz="2112" kern="1200">
                <a:solidFill>
                  <a:schemeClr val="tx1"/>
                </a:solidFill>
                <a:latin typeface="+mn-lt"/>
                <a:ea typeface="+mn-ea"/>
                <a:cs typeface="+mn-cs"/>
              </a:defRPr>
            </a:lvl5pPr>
            <a:lvl6pPr marL="2682164" algn="l" defTabSz="1072866" rtl="0" eaLnBrk="1" latinLnBrk="0" hangingPunct="1">
              <a:defRPr sz="2112" kern="1200">
                <a:solidFill>
                  <a:schemeClr val="tx1"/>
                </a:solidFill>
                <a:latin typeface="+mn-lt"/>
                <a:ea typeface="+mn-ea"/>
                <a:cs typeface="+mn-cs"/>
              </a:defRPr>
            </a:lvl6pPr>
            <a:lvl7pPr marL="3218597" algn="l" defTabSz="1072866" rtl="0" eaLnBrk="1" latinLnBrk="0" hangingPunct="1">
              <a:defRPr sz="2112" kern="1200">
                <a:solidFill>
                  <a:schemeClr val="tx1"/>
                </a:solidFill>
                <a:latin typeface="+mn-lt"/>
                <a:ea typeface="+mn-ea"/>
                <a:cs typeface="+mn-cs"/>
              </a:defRPr>
            </a:lvl7pPr>
            <a:lvl8pPr marL="3755029" algn="l" defTabSz="1072866" rtl="0" eaLnBrk="1" latinLnBrk="0" hangingPunct="1">
              <a:defRPr sz="2112" kern="1200">
                <a:solidFill>
                  <a:schemeClr val="tx1"/>
                </a:solidFill>
                <a:latin typeface="+mn-lt"/>
                <a:ea typeface="+mn-ea"/>
                <a:cs typeface="+mn-cs"/>
              </a:defRPr>
            </a:lvl8pPr>
            <a:lvl9pPr marL="4291462" algn="l" defTabSz="1072866" rtl="0" eaLnBrk="1" latinLnBrk="0" hangingPunct="1">
              <a:defRPr sz="2112" kern="1200">
                <a:solidFill>
                  <a:schemeClr val="tx1"/>
                </a:solidFill>
                <a:latin typeface="+mn-lt"/>
                <a:ea typeface="+mn-ea"/>
                <a:cs typeface="+mn-cs"/>
              </a:defRPr>
            </a:lvl9pPr>
          </a:lstStyle>
          <a:p>
            <a:fld id="{73DA0BB7-265A-403C-9275-D587AB510EDC}" type="slidenum">
              <a:rPr lang="en-US" altLang="zh-TW" smtClean="0"/>
              <a:pPr/>
              <a:t>11</a:t>
            </a:fld>
            <a:endParaRPr lang="zh-TW" altLang="en-US" dirty="0"/>
          </a:p>
        </p:txBody>
      </p:sp>
    </p:spTree>
    <p:extLst>
      <p:ext uri="{BB962C8B-B14F-4D97-AF65-F5344CB8AC3E}">
        <p14:creationId xmlns:p14="http://schemas.microsoft.com/office/powerpoint/2010/main" val="359601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5">
            <a:extLst>
              <a:ext uri="{FF2B5EF4-FFF2-40B4-BE49-F238E27FC236}">
                <a16:creationId xmlns:a16="http://schemas.microsoft.com/office/drawing/2014/main" id="{AB04B783-287D-170C-AC50-D7A7AD14ABE2}"/>
              </a:ext>
            </a:extLst>
          </p:cNvPr>
          <p:cNvSpPr txBox="1">
            <a:spLocks/>
          </p:cNvSpPr>
          <p:nvPr/>
        </p:nvSpPr>
        <p:spPr>
          <a:xfrm>
            <a:off x="335360" y="258619"/>
            <a:ext cx="11617291" cy="866125"/>
          </a:xfrm>
          <a:prstGeom prst="rect">
            <a:avLst/>
          </a:prstGeom>
        </p:spPr>
        <p:txBody>
          <a:bodyPr vert="horz" lIns="91440" tIns="45720" rIns="91440" bIns="45720" rtlCol="0" anchor="ctr">
            <a:noAutofit/>
          </a:bodyPr>
          <a:lst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a:lstStyle>
          <a:p>
            <a:pPr>
              <a:lnSpc>
                <a:spcPct val="150000"/>
              </a:lnSpc>
            </a:pPr>
            <a:r>
              <a:rPr lang="zh-TW" altLang="en-US" sz="4000" b="1" spc="300" dirty="0">
                <a:latin typeface="微軟正黑體" panose="020B0604030504040204" pitchFamily="34" charset="-120"/>
                <a:ea typeface="微軟正黑體" panose="020B0604030504040204" pitchFamily="34" charset="-120"/>
              </a:rPr>
              <a:t>影像分類</a:t>
            </a:r>
            <a:r>
              <a:rPr lang="en-US" altLang="zh-TW" sz="4000" b="1" spc="300" dirty="0">
                <a:latin typeface="微軟正黑體" panose="020B0604030504040204" pitchFamily="34" charset="-120"/>
                <a:ea typeface="微軟正黑體" panose="020B0604030504040204" pitchFamily="34" charset="-120"/>
              </a:rPr>
              <a:t>(image classification)</a:t>
            </a:r>
            <a:r>
              <a:rPr lang="zh-TW" altLang="en-US" sz="4000" b="1" spc="300" dirty="0">
                <a:latin typeface="微軟正黑體" panose="020B0604030504040204" pitchFamily="34" charset="-120"/>
                <a:ea typeface="微軟正黑體" panose="020B0604030504040204" pitchFamily="34" charset="-120"/>
              </a:rPr>
              <a:t> </a:t>
            </a:r>
            <a:endParaRPr lang="zh-TW" altLang="en-US" sz="4000" spc="300" dirty="0">
              <a:latin typeface="微軟正黑體" panose="020B0604030504040204" pitchFamily="34" charset="-120"/>
              <a:ea typeface="微軟正黑體" panose="020B0604030504040204" pitchFamily="34" charset="-120"/>
            </a:endParaRPr>
          </a:p>
        </p:txBody>
      </p:sp>
      <p:pic>
        <p:nvPicPr>
          <p:cNvPr id="5122" name="Picture 2">
            <a:extLst>
              <a:ext uri="{FF2B5EF4-FFF2-40B4-BE49-F238E27FC236}">
                <a16:creationId xmlns:a16="http://schemas.microsoft.com/office/drawing/2014/main" id="{98FF9A9B-CF11-033F-AA34-03D367F66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556792"/>
            <a:ext cx="8788762" cy="4943679"/>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C6F59CD-0566-6DF1-E8EC-418A966E6E23}"/>
              </a:ext>
            </a:extLst>
          </p:cNvPr>
          <p:cNvSpPr txBox="1"/>
          <p:nvPr/>
        </p:nvSpPr>
        <p:spPr>
          <a:xfrm>
            <a:off x="1253673" y="6491883"/>
            <a:ext cx="9939019" cy="253916"/>
          </a:xfrm>
          <a:prstGeom prst="rect">
            <a:avLst/>
          </a:prstGeom>
          <a:noFill/>
        </p:spPr>
        <p:txBody>
          <a:bodyPr wrap="square">
            <a:spAutoFit/>
          </a:bodyPr>
          <a:lstStyle/>
          <a:p>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rPr>
              <a:t>https://medium.com/@harsathAI/cats-and-dogs-classifier-convolutional-neural-network-with-python-and-tensorflow-9-steps-of-6259c92802f3</a:t>
            </a:r>
            <a:endParaRPr lang="zh-TW" altLang="en-US" sz="1050" dirty="0">
              <a:latin typeface="微軟正黑體" panose="020B0604030504040204" pitchFamily="34" charset="-120"/>
              <a:ea typeface="微軟正黑體" panose="020B0604030504040204" pitchFamily="34" charset="-120"/>
            </a:endParaRPr>
          </a:p>
        </p:txBody>
      </p:sp>
      <p:sp>
        <p:nvSpPr>
          <p:cNvPr id="3" name="投影片編號版面配置區 4">
            <a:extLst>
              <a:ext uri="{FF2B5EF4-FFF2-40B4-BE49-F238E27FC236}">
                <a16:creationId xmlns:a16="http://schemas.microsoft.com/office/drawing/2014/main" id="{B393B81C-F37F-878E-C380-C8D0B86ECB7B}"/>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12</a:t>
            </a:fld>
            <a:endParaRPr lang="zh-TW" altLang="en-US" dirty="0"/>
          </a:p>
        </p:txBody>
      </p:sp>
    </p:spTree>
    <p:extLst>
      <p:ext uri="{BB962C8B-B14F-4D97-AF65-F5344CB8AC3E}">
        <p14:creationId xmlns:p14="http://schemas.microsoft.com/office/powerpoint/2010/main" val="367098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35360" y="116632"/>
            <a:ext cx="11617291" cy="1959090"/>
          </a:xfrm>
        </p:spPr>
        <p:txBody>
          <a:bodyPr>
            <a:normAutofit/>
          </a:bodyPr>
          <a:lstStyle/>
          <a:p>
            <a:pPr>
              <a:lnSpc>
                <a:spcPct val="150000"/>
              </a:lnSpc>
            </a:pPr>
            <a:r>
              <a:rPr lang="zh-TW" altLang="en-US" sz="4000" b="1" spc="300" dirty="0">
                <a:latin typeface="微軟正黑體" panose="020B0604030504040204" pitchFamily="34" charset="-120"/>
                <a:ea typeface="微軟正黑體" panose="020B0604030504040204" pitchFamily="34" charset="-120"/>
              </a:rPr>
              <a:t>物件標記</a:t>
            </a:r>
            <a:r>
              <a:rPr lang="en-US" altLang="zh-TW" sz="4000" b="1" spc="300" dirty="0">
                <a:latin typeface="微軟正黑體" panose="020B0604030504040204" pitchFamily="34" charset="-120"/>
                <a:ea typeface="微軟正黑體" panose="020B0604030504040204" pitchFamily="34" charset="-120"/>
              </a:rPr>
              <a:t>(object location)</a:t>
            </a:r>
            <a:r>
              <a:rPr lang="zh-TW" altLang="en-US" sz="4000" b="1" spc="300" dirty="0">
                <a:latin typeface="微軟正黑體" panose="020B0604030504040204" pitchFamily="34" charset="-120"/>
                <a:ea typeface="微軟正黑體" panose="020B0604030504040204" pitchFamily="34" charset="-120"/>
              </a:rPr>
              <a:t>與</a:t>
            </a:r>
            <a:br>
              <a:rPr lang="en-US" altLang="zh-TW" sz="4000" b="1" spc="300" dirty="0">
                <a:latin typeface="微軟正黑體" panose="020B0604030504040204" pitchFamily="34" charset="-120"/>
                <a:ea typeface="微軟正黑體" panose="020B0604030504040204" pitchFamily="34" charset="-120"/>
              </a:rPr>
            </a:br>
            <a:r>
              <a:rPr lang="zh-TW" altLang="en-US" sz="4000" b="1" spc="300" dirty="0">
                <a:latin typeface="微軟正黑體" panose="020B0604030504040204" pitchFamily="34" charset="-120"/>
                <a:ea typeface="微軟正黑體" panose="020B0604030504040204" pitchFamily="34" charset="-120"/>
              </a:rPr>
              <a:t>實例分割</a:t>
            </a:r>
            <a:r>
              <a:rPr lang="en-US" altLang="zh-TW" sz="4000" b="1" spc="300" dirty="0">
                <a:latin typeface="微軟正黑體" panose="020B0604030504040204" pitchFamily="34" charset="-120"/>
                <a:ea typeface="微軟正黑體" panose="020B0604030504040204" pitchFamily="34" charset="-120"/>
              </a:rPr>
              <a:t>(</a:t>
            </a:r>
            <a:r>
              <a:rPr lang="en-US" altLang="zh-TW" sz="4000" b="1" dirty="0">
                <a:latin typeface="微軟正黑體" panose="020B0604030504040204" pitchFamily="34" charset="-120"/>
                <a:ea typeface="微軟正黑體" panose="020B0604030504040204" pitchFamily="34" charset="-120"/>
              </a:rPr>
              <a:t>instance</a:t>
            </a:r>
            <a:r>
              <a:rPr lang="en-US" altLang="zh-TW" sz="4000" spc="300" dirty="0">
                <a:latin typeface="微軟正黑體" panose="020B0604030504040204" pitchFamily="34" charset="-120"/>
                <a:ea typeface="微軟正黑體" panose="020B0604030504040204" pitchFamily="34" charset="-120"/>
              </a:rPr>
              <a:t> </a:t>
            </a:r>
            <a:r>
              <a:rPr lang="en-US" altLang="zh-TW" sz="4000" b="1" spc="300" dirty="0">
                <a:latin typeface="微軟正黑體" panose="020B0604030504040204" pitchFamily="34" charset="-120"/>
                <a:ea typeface="微軟正黑體" panose="020B0604030504040204" pitchFamily="34" charset="-120"/>
              </a:rPr>
              <a:t>segmentation)</a:t>
            </a:r>
            <a:endParaRPr lang="zh-TW" altLang="en-US" sz="6600"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13</a:t>
            </a:fld>
            <a:endParaRPr lang="zh-TW" altLang="en-US" dirty="0"/>
          </a:p>
        </p:txBody>
      </p:sp>
      <p:sp>
        <p:nvSpPr>
          <p:cNvPr id="2" name="文字方塊 1">
            <a:extLst>
              <a:ext uri="{FF2B5EF4-FFF2-40B4-BE49-F238E27FC236}">
                <a16:creationId xmlns:a16="http://schemas.microsoft.com/office/drawing/2014/main" id="{FF6954D8-B39C-1935-00F8-D5C03B12918A}"/>
              </a:ext>
            </a:extLst>
          </p:cNvPr>
          <p:cNvSpPr txBox="1"/>
          <p:nvPr/>
        </p:nvSpPr>
        <p:spPr>
          <a:xfrm>
            <a:off x="2470335" y="6365893"/>
            <a:ext cx="7347341" cy="253916"/>
          </a:xfrm>
          <a:prstGeom prst="rect">
            <a:avLst/>
          </a:prstGeom>
          <a:noFill/>
        </p:spPr>
        <p:txBody>
          <a:bodyPr wrap="square">
            <a:spAutoFit/>
          </a:bodyPr>
          <a:lstStyle/>
          <a:p>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rPr>
              <a:t>https://medium.com/zylapp/review-of-deep-learning-algorithms-for-object-detection-c1f3d437b852</a:t>
            </a:r>
            <a:endParaRPr lang="zh-TW" altLang="en-US" sz="1050" dirty="0">
              <a:latin typeface="微軟正黑體" panose="020B0604030504040204" pitchFamily="34" charset="-120"/>
              <a:ea typeface="微軟正黑體" panose="020B0604030504040204" pitchFamily="34" charset="-120"/>
            </a:endParaRPr>
          </a:p>
        </p:txBody>
      </p:sp>
      <p:grpSp>
        <p:nvGrpSpPr>
          <p:cNvPr id="3" name="群組 2">
            <a:extLst>
              <a:ext uri="{FF2B5EF4-FFF2-40B4-BE49-F238E27FC236}">
                <a16:creationId xmlns:a16="http://schemas.microsoft.com/office/drawing/2014/main" id="{B61CF2E5-6B46-D1E5-C52C-BE635FA3BA20}"/>
              </a:ext>
            </a:extLst>
          </p:cNvPr>
          <p:cNvGrpSpPr/>
          <p:nvPr/>
        </p:nvGrpSpPr>
        <p:grpSpPr>
          <a:xfrm>
            <a:off x="1361474" y="2153255"/>
            <a:ext cx="9469052" cy="4101429"/>
            <a:chOff x="4690999" y="2093296"/>
            <a:chExt cx="6927297" cy="3181507"/>
          </a:xfrm>
        </p:grpSpPr>
        <p:pic>
          <p:nvPicPr>
            <p:cNvPr id="4" name="Picture 2">
              <a:extLst>
                <a:ext uri="{FF2B5EF4-FFF2-40B4-BE49-F238E27FC236}">
                  <a16:creationId xmlns:a16="http://schemas.microsoft.com/office/drawing/2014/main" id="{DFF1D07C-602B-6BB8-3769-99336B5E28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0999" y="2392938"/>
              <a:ext cx="6927297" cy="2881865"/>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E50082C0-B567-FCCF-89C7-3B772DCC0F01}"/>
                </a:ext>
              </a:extLst>
            </p:cNvPr>
            <p:cNvSpPr txBox="1"/>
            <p:nvPr/>
          </p:nvSpPr>
          <p:spPr>
            <a:xfrm>
              <a:off x="8214486" y="2093296"/>
              <a:ext cx="1398050" cy="369332"/>
            </a:xfrm>
            <a:prstGeom prst="rect">
              <a:avLst/>
            </a:prstGeom>
            <a:noFill/>
          </p:spPr>
          <p:txBody>
            <a:bodyPr wrap="square" rtlCol="0">
              <a:spAutoFit/>
            </a:bodyPr>
            <a:lstStyle/>
            <a:p>
              <a:pPr algn="ctr"/>
              <a:r>
                <a:rPr lang="zh-TW" altLang="en-US" b="1" dirty="0">
                  <a:solidFill>
                    <a:srgbClr val="FF0000"/>
                  </a:solidFill>
                  <a:latin typeface="微軟正黑體" panose="020B0604030504040204" pitchFamily="34" charset="-120"/>
                  <a:ea typeface="微軟正黑體" panose="020B0604030504040204" pitchFamily="34" charset="-120"/>
                </a:rPr>
                <a:t>物件標記</a:t>
              </a:r>
            </a:p>
          </p:txBody>
        </p:sp>
        <p:sp>
          <p:nvSpPr>
            <p:cNvPr id="8" name="文字方塊 7">
              <a:extLst>
                <a:ext uri="{FF2B5EF4-FFF2-40B4-BE49-F238E27FC236}">
                  <a16:creationId xmlns:a16="http://schemas.microsoft.com/office/drawing/2014/main" id="{ECAE67B9-81D5-2372-F8C6-4F7AA328EEDD}"/>
                </a:ext>
              </a:extLst>
            </p:cNvPr>
            <p:cNvSpPr txBox="1"/>
            <p:nvPr/>
          </p:nvSpPr>
          <p:spPr>
            <a:xfrm>
              <a:off x="9992591" y="2093296"/>
              <a:ext cx="1398050" cy="369332"/>
            </a:xfrm>
            <a:prstGeom prst="rect">
              <a:avLst/>
            </a:prstGeom>
            <a:noFill/>
          </p:spPr>
          <p:txBody>
            <a:bodyPr wrap="square" rtlCol="0">
              <a:spAutoFit/>
            </a:bodyPr>
            <a:lstStyle/>
            <a:p>
              <a:pPr algn="ctr"/>
              <a:r>
                <a:rPr lang="zh-TW" altLang="en-US" b="1" dirty="0">
                  <a:solidFill>
                    <a:srgbClr val="FF0000"/>
                  </a:solidFill>
                  <a:latin typeface="微軟正黑體" panose="020B0604030504040204" pitchFamily="34" charset="-120"/>
                  <a:ea typeface="微軟正黑體" panose="020B0604030504040204" pitchFamily="34" charset="-120"/>
                </a:rPr>
                <a:t>實例分割</a:t>
              </a:r>
            </a:p>
          </p:txBody>
        </p:sp>
      </p:grpSp>
    </p:spTree>
    <p:extLst>
      <p:ext uri="{BB962C8B-B14F-4D97-AF65-F5344CB8AC3E}">
        <p14:creationId xmlns:p14="http://schemas.microsoft.com/office/powerpoint/2010/main" val="110754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35360" y="258619"/>
            <a:ext cx="11617291" cy="866125"/>
          </a:xfrm>
        </p:spPr>
        <p:txBody>
          <a:bodyPr>
            <a:noAutofit/>
          </a:bodyPr>
          <a:lstStyle/>
          <a:p>
            <a:pPr>
              <a:lnSpc>
                <a:spcPct val="150000"/>
              </a:lnSpc>
            </a:pPr>
            <a:r>
              <a:rPr lang="zh-TW" altLang="en-US" sz="4000" spc="300" dirty="0">
                <a:latin typeface="微軟正黑體" panose="020B0604030504040204" pitchFamily="34" charset="-120"/>
                <a:ea typeface="微軟正黑體" panose="020B0604030504040204" pitchFamily="34" charset="-120"/>
              </a:rPr>
              <a:t>全景分割</a:t>
            </a:r>
            <a:r>
              <a:rPr lang="en-US" altLang="zh-TW" sz="4000" spc="300" dirty="0">
                <a:latin typeface="微軟正黑體" panose="020B0604030504040204" pitchFamily="34" charset="-120"/>
                <a:ea typeface="微軟正黑體" panose="020B0604030504040204" pitchFamily="34" charset="-120"/>
              </a:rPr>
              <a:t>(panoptic segmentation)</a:t>
            </a:r>
            <a:endParaRPr lang="zh-TW" altLang="en-US" sz="4000" spc="300" dirty="0">
              <a:latin typeface="微軟正黑體" panose="020B0604030504040204" pitchFamily="34" charset="-120"/>
              <a:ea typeface="微軟正黑體" panose="020B0604030504040204" pitchFamily="34" charset="-12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14</a:t>
            </a:fld>
            <a:endParaRPr lang="zh-TW" altLang="en-US" dirty="0"/>
          </a:p>
        </p:txBody>
      </p:sp>
      <p:grpSp>
        <p:nvGrpSpPr>
          <p:cNvPr id="2" name="群組 1">
            <a:extLst>
              <a:ext uri="{FF2B5EF4-FFF2-40B4-BE49-F238E27FC236}">
                <a16:creationId xmlns:a16="http://schemas.microsoft.com/office/drawing/2014/main" id="{CB4ADF4F-3617-B00A-B0FA-64E46BDE64B6}"/>
              </a:ext>
            </a:extLst>
          </p:cNvPr>
          <p:cNvGrpSpPr/>
          <p:nvPr/>
        </p:nvGrpSpPr>
        <p:grpSpPr>
          <a:xfrm>
            <a:off x="2403376" y="1340768"/>
            <a:ext cx="7385248" cy="5134712"/>
            <a:chOff x="6294329" y="2235743"/>
            <a:chExt cx="5732784" cy="4141013"/>
          </a:xfrm>
        </p:grpSpPr>
        <p:pic>
          <p:nvPicPr>
            <p:cNvPr id="3" name="Picture 4" descr="语义分割，实例分割，全景分割_陈洪伟的博客-CSDN博客_语义分割,实例分割,全景分割">
              <a:extLst>
                <a:ext uri="{FF2B5EF4-FFF2-40B4-BE49-F238E27FC236}">
                  <a16:creationId xmlns:a16="http://schemas.microsoft.com/office/drawing/2014/main" id="{67702EBA-93BC-60DE-609B-71D961AC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329" y="2235743"/>
              <a:ext cx="5732784" cy="38456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E443112-A42D-35DB-EA99-FC4D16FFABF8}"/>
                </a:ext>
              </a:extLst>
            </p:cNvPr>
            <p:cNvSpPr/>
            <p:nvPr/>
          </p:nvSpPr>
          <p:spPr bwMode="auto">
            <a:xfrm>
              <a:off x="7252570" y="4008139"/>
              <a:ext cx="1020871" cy="301005"/>
            </a:xfrm>
            <a:prstGeom prst="rect">
              <a:avLst/>
            </a:prstGeom>
            <a:solidFill>
              <a:srgbClr val="C6ECCD"/>
            </a:solidFill>
            <a:ln>
              <a:noFill/>
            </a:ln>
          </p:spPr>
          <p:txBody>
            <a:bodyPr lIns="115214" tIns="57607" rIns="115214" bIns="57607" rtlCol="0" anchor="ctr">
              <a:spAutoFit/>
            </a:bodyPr>
            <a:lstStyle/>
            <a:p>
              <a:pPr algn="ctr" eaLnBrk="1" hangingPunct="1"/>
              <a:r>
                <a:rPr lang="zh-TW" altLang="en-US" sz="1200" b="1" spc="300" dirty="0">
                  <a:latin typeface="微软雅黑" panose="020B0503020204020204" pitchFamily="34" charset="-122"/>
                  <a:ea typeface="微软雅黑" panose="020B0503020204020204" pitchFamily="34" charset="-122"/>
                  <a:sym typeface="微软雅黑" panose="020B0503020204020204" pitchFamily="34" charset="-122"/>
                </a:rPr>
                <a:t>原圖</a:t>
              </a:r>
            </a:p>
          </p:txBody>
        </p:sp>
        <p:sp>
          <p:nvSpPr>
            <p:cNvPr id="7" name="矩形 6">
              <a:extLst>
                <a:ext uri="{FF2B5EF4-FFF2-40B4-BE49-F238E27FC236}">
                  <a16:creationId xmlns:a16="http://schemas.microsoft.com/office/drawing/2014/main" id="{3FBB09D6-F52E-065C-650B-00FEE28F4870}"/>
                </a:ext>
              </a:extLst>
            </p:cNvPr>
            <p:cNvSpPr/>
            <p:nvPr/>
          </p:nvSpPr>
          <p:spPr bwMode="auto">
            <a:xfrm>
              <a:off x="9173458" y="4017614"/>
              <a:ext cx="2823364" cy="301005"/>
            </a:xfrm>
            <a:prstGeom prst="rect">
              <a:avLst/>
            </a:prstGeom>
            <a:solidFill>
              <a:srgbClr val="C6ECCD"/>
            </a:solidFill>
            <a:ln>
              <a:noFill/>
            </a:ln>
          </p:spPr>
          <p:txBody>
            <a:bodyPr lIns="115214" tIns="57607" rIns="115214" bIns="57607" rtlCol="0" anchor="ctr">
              <a:spAutoFit/>
            </a:bodyPr>
            <a:lstStyle/>
            <a:p>
              <a:pPr algn="ctr" eaLnBrk="1" hangingPunct="1"/>
              <a:r>
                <a:rPr lang="zh-TW" altLang="en-US" sz="1200" b="1" spc="300" dirty="0">
                  <a:latin typeface="微软雅黑" panose="020B0503020204020204" pitchFamily="34" charset="-122"/>
                  <a:ea typeface="微软雅黑" panose="020B0503020204020204" pitchFamily="34" charset="-122"/>
                  <a:sym typeface="微软雅黑" panose="020B0503020204020204" pitchFamily="34" charset="-122"/>
                </a:rPr>
                <a:t>語義分割</a:t>
              </a:r>
            </a:p>
          </p:txBody>
        </p:sp>
        <p:sp>
          <p:nvSpPr>
            <p:cNvPr id="8" name="矩形 7">
              <a:extLst>
                <a:ext uri="{FF2B5EF4-FFF2-40B4-BE49-F238E27FC236}">
                  <a16:creationId xmlns:a16="http://schemas.microsoft.com/office/drawing/2014/main" id="{E202A634-8CF9-C458-EB35-D0209F6A3664}"/>
                </a:ext>
              </a:extLst>
            </p:cNvPr>
            <p:cNvSpPr/>
            <p:nvPr/>
          </p:nvSpPr>
          <p:spPr bwMode="auto">
            <a:xfrm>
              <a:off x="6333162" y="6075751"/>
              <a:ext cx="2840296" cy="301005"/>
            </a:xfrm>
            <a:prstGeom prst="rect">
              <a:avLst/>
            </a:prstGeom>
            <a:solidFill>
              <a:srgbClr val="C6ECCD"/>
            </a:solidFill>
            <a:ln>
              <a:noFill/>
            </a:ln>
          </p:spPr>
          <p:txBody>
            <a:bodyPr lIns="115214" tIns="57607" rIns="115214" bIns="57607" rtlCol="0" anchor="ctr">
              <a:spAutoFit/>
            </a:bodyPr>
            <a:lstStyle/>
            <a:p>
              <a:pPr algn="ctr" eaLnBrk="1" hangingPunct="1"/>
              <a:r>
                <a:rPr lang="zh-TW" altLang="en-US" sz="1200" b="1" spc="300" dirty="0">
                  <a:latin typeface="微软雅黑" panose="020B0503020204020204" pitchFamily="34" charset="-122"/>
                  <a:ea typeface="微软雅黑" panose="020B0503020204020204" pitchFamily="34" charset="-122"/>
                  <a:sym typeface="微软雅黑" panose="020B0503020204020204" pitchFamily="34" charset="-122"/>
                </a:rPr>
                <a:t>實例分割</a:t>
              </a:r>
            </a:p>
          </p:txBody>
        </p:sp>
        <p:sp>
          <p:nvSpPr>
            <p:cNvPr id="9" name="矩形 8">
              <a:extLst>
                <a:ext uri="{FF2B5EF4-FFF2-40B4-BE49-F238E27FC236}">
                  <a16:creationId xmlns:a16="http://schemas.microsoft.com/office/drawing/2014/main" id="{E022273A-3F33-32BB-D025-0EA63E9DF641}"/>
                </a:ext>
              </a:extLst>
            </p:cNvPr>
            <p:cNvSpPr/>
            <p:nvPr/>
          </p:nvSpPr>
          <p:spPr bwMode="auto">
            <a:xfrm>
              <a:off x="9156526" y="6075751"/>
              <a:ext cx="2840296" cy="301005"/>
            </a:xfrm>
            <a:prstGeom prst="rect">
              <a:avLst/>
            </a:prstGeom>
            <a:solidFill>
              <a:srgbClr val="C6ECCD"/>
            </a:solidFill>
            <a:ln>
              <a:noFill/>
            </a:ln>
          </p:spPr>
          <p:txBody>
            <a:bodyPr lIns="115214" tIns="57607" rIns="115214" bIns="57607" rtlCol="0" anchor="ctr">
              <a:spAutoFit/>
            </a:bodyPr>
            <a:lstStyle/>
            <a:p>
              <a:pPr algn="ctr" eaLnBrk="1" hangingPunct="1"/>
              <a:r>
                <a:rPr lang="zh-TW" altLang="en-US" sz="1200" b="1" spc="300" dirty="0">
                  <a:latin typeface="微软雅黑" panose="020B0503020204020204" pitchFamily="34" charset="-122"/>
                  <a:ea typeface="微软雅黑" panose="020B0503020204020204" pitchFamily="34" charset="-122"/>
                  <a:sym typeface="微软雅黑" panose="020B0503020204020204" pitchFamily="34" charset="-122"/>
                </a:rPr>
                <a:t>全景分割</a:t>
              </a:r>
            </a:p>
          </p:txBody>
        </p:sp>
      </p:grpSp>
      <p:sp>
        <p:nvSpPr>
          <p:cNvPr id="11" name="文字方塊 10">
            <a:extLst>
              <a:ext uri="{FF2B5EF4-FFF2-40B4-BE49-F238E27FC236}">
                <a16:creationId xmlns:a16="http://schemas.microsoft.com/office/drawing/2014/main" id="{C9C668F7-5AF6-5B42-6DD3-277413F9B30F}"/>
              </a:ext>
            </a:extLst>
          </p:cNvPr>
          <p:cNvSpPr txBox="1"/>
          <p:nvPr/>
        </p:nvSpPr>
        <p:spPr>
          <a:xfrm>
            <a:off x="4172165" y="6547488"/>
            <a:ext cx="3847671"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圖片來源：https://arxiv.org/pdf/1801.00868.pdf</a:t>
            </a:r>
          </a:p>
        </p:txBody>
      </p:sp>
    </p:spTree>
    <p:extLst>
      <p:ext uri="{BB962C8B-B14F-4D97-AF65-F5344CB8AC3E}">
        <p14:creationId xmlns:p14="http://schemas.microsoft.com/office/powerpoint/2010/main" val="240765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26EE4D0-DD73-95D0-5AA6-2DD168CBC4CD}"/>
              </a:ext>
            </a:extLst>
          </p:cNvPr>
          <p:cNvSpPr>
            <a:spLocks noGrp="1"/>
          </p:cNvSpPr>
          <p:nvPr>
            <p:ph idx="1"/>
          </p:nvPr>
        </p:nvSpPr>
        <p:spPr>
          <a:xfrm>
            <a:off x="557409" y="1761254"/>
            <a:ext cx="3738391" cy="4345184"/>
          </a:xfrm>
        </p:spPr>
        <p:txBody>
          <a:bodyPr>
            <a:normAutofit/>
          </a:bodyPr>
          <a:lstStyle/>
          <a:p>
            <a:pPr marL="500678" indent="-285750">
              <a:lnSpc>
                <a:spcPct val="150000"/>
              </a:lnSpc>
              <a:spcBef>
                <a:spcPts val="600"/>
              </a:spcBef>
              <a:buFont typeface="Arial" panose="020B0604020202020204" pitchFamily="34" charset="0"/>
              <a:buChar char="•"/>
            </a:pPr>
            <a:r>
              <a:rPr lang="zh-TW" altLang="zh-TW" dirty="0">
                <a:latin typeface="微軟正黑體" panose="020B0604030504040204" pitchFamily="34" charset="-120"/>
                <a:ea typeface="微軟正黑體" panose="020B0604030504040204" pitchFamily="34" charset="-120"/>
              </a:rPr>
              <a:t>為了在圖像中提取</a:t>
            </a:r>
            <a:r>
              <a:rPr lang="en-US" altLang="zh-TW" dirty="0">
                <a:latin typeface="微軟正黑體" panose="020B0604030504040204" pitchFamily="34" charset="-120"/>
                <a:ea typeface="微軟正黑體" panose="020B0604030504040204" pitchFamily="34" charset="-120"/>
              </a:rPr>
              <a:t>COCO</a:t>
            </a:r>
            <a:r>
              <a:rPr lang="zh-TW" altLang="zh-TW" dirty="0">
                <a:latin typeface="微軟正黑體" panose="020B0604030504040204" pitchFamily="34" charset="-120"/>
                <a:ea typeface="微軟正黑體" panose="020B0604030504040204" pitchFamily="34" charset="-120"/>
              </a:rPr>
              <a:t>資料集的類別特徵，本計畫運用</a:t>
            </a:r>
            <a:r>
              <a:rPr lang="en-US" altLang="zh-TW" dirty="0">
                <a:latin typeface="微軟正黑體" panose="020B0604030504040204" pitchFamily="34" charset="-120"/>
                <a:ea typeface="微軟正黑體" panose="020B0604030504040204" pitchFamily="34" charset="-120"/>
              </a:rPr>
              <a:t>Detectron2</a:t>
            </a:r>
            <a:r>
              <a:rPr lang="zh-TW" altLang="zh-TW" dirty="0">
                <a:latin typeface="微軟正黑體" panose="020B0604030504040204" pitchFamily="34" charset="-120"/>
                <a:ea typeface="微軟正黑體" panose="020B0604030504040204" pitchFamily="34" charset="-120"/>
              </a:rPr>
              <a:t>作為實現實例分割的工具</a:t>
            </a:r>
            <a:r>
              <a:rPr lang="zh-TW" altLang="en-US"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它提供目前最先進的偵測和分割演算</a:t>
            </a:r>
            <a:endParaRPr lang="en-US" altLang="zh-TW" dirty="0">
              <a:latin typeface="微軟正黑體" panose="020B0604030504040204" pitchFamily="34" charset="-120"/>
              <a:ea typeface="微軟正黑體" panose="020B0604030504040204" pitchFamily="34" charset="-120"/>
            </a:endParaRPr>
          </a:p>
          <a:p>
            <a:pPr marL="500678" indent="-285750">
              <a:lnSpc>
                <a:spcPct val="150000"/>
              </a:lnSpc>
              <a:spcBef>
                <a:spcPts val="600"/>
              </a:spcBef>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Detectron2</a:t>
            </a:r>
            <a:r>
              <a:rPr lang="zh-TW" altLang="zh-TW" dirty="0">
                <a:latin typeface="微軟正黑體" panose="020B0604030504040204" pitchFamily="34" charset="-120"/>
                <a:ea typeface="微軟正黑體" panose="020B0604030504040204" pitchFamily="34" charset="-120"/>
              </a:rPr>
              <a:t>的模型庫中存在的所有模型，都使用</a:t>
            </a:r>
            <a:r>
              <a:rPr lang="en-US" altLang="zh-TW" dirty="0">
                <a:latin typeface="微軟正黑體" panose="020B0604030504040204" pitchFamily="34" charset="-120"/>
                <a:ea typeface="微軟正黑體" panose="020B0604030504040204" pitchFamily="34" charset="-120"/>
              </a:rPr>
              <a:t>COCO</a:t>
            </a:r>
            <a:r>
              <a:rPr lang="zh-TW" altLang="zh-TW" dirty="0">
                <a:latin typeface="微軟正黑體" panose="020B0604030504040204" pitchFamily="34" charset="-120"/>
                <a:ea typeface="微軟正黑體" panose="020B0604030504040204" pitchFamily="34" charset="-120"/>
              </a:rPr>
              <a:t>資料集進行預訓練</a:t>
            </a:r>
          </a:p>
        </p:txBody>
      </p:sp>
      <p:pic>
        <p:nvPicPr>
          <p:cNvPr id="5" name="Detectron2 - Google Chrome 2022-11-17 10-48-50">
            <a:hlinkClick r:id="" action="ppaction://media"/>
            <a:extLst>
              <a:ext uri="{FF2B5EF4-FFF2-40B4-BE49-F238E27FC236}">
                <a16:creationId xmlns:a16="http://schemas.microsoft.com/office/drawing/2014/main" id="{763EFB7D-1BD2-9FB9-32A8-BDDCF8D83F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253" t="32036" r="40166" b="13443"/>
          <a:stretch/>
        </p:blipFill>
        <p:spPr>
          <a:xfrm>
            <a:off x="4583832" y="1761253"/>
            <a:ext cx="6943595" cy="4345184"/>
          </a:xfrm>
          <a:prstGeom prst="rect">
            <a:avLst/>
          </a:prstGeom>
        </p:spPr>
      </p:pic>
      <p:sp>
        <p:nvSpPr>
          <p:cNvPr id="7" name="文字方塊 6">
            <a:extLst>
              <a:ext uri="{FF2B5EF4-FFF2-40B4-BE49-F238E27FC236}">
                <a16:creationId xmlns:a16="http://schemas.microsoft.com/office/drawing/2014/main" id="{A86C3666-ED2F-D476-7D68-260DE072BE19}"/>
              </a:ext>
            </a:extLst>
          </p:cNvPr>
          <p:cNvSpPr txBox="1"/>
          <p:nvPr/>
        </p:nvSpPr>
        <p:spPr>
          <a:xfrm>
            <a:off x="4583832" y="6238959"/>
            <a:ext cx="6097044" cy="253916"/>
          </a:xfrm>
          <a:prstGeom prst="rect">
            <a:avLst/>
          </a:prstGeom>
          <a:noFill/>
        </p:spPr>
        <p:txBody>
          <a:bodyPr wrap="square">
            <a:spAutoFit/>
          </a:bodyPr>
          <a:lstStyle/>
          <a:p>
            <a:r>
              <a:rPr lang="zh-TW" altLang="en-US" sz="1050" dirty="0">
                <a:latin typeface="微軟正黑體" panose="020B0604030504040204" pitchFamily="34" charset="-120"/>
                <a:ea typeface="微軟正黑體" panose="020B0604030504040204" pitchFamily="34" charset="-120"/>
              </a:rPr>
              <a:t>圖片來源：https://ai.facebook.com/tools/detectron2/</a:t>
            </a:r>
          </a:p>
        </p:txBody>
      </p:sp>
      <p:sp>
        <p:nvSpPr>
          <p:cNvPr id="6" name="標題 1">
            <a:extLst>
              <a:ext uri="{FF2B5EF4-FFF2-40B4-BE49-F238E27FC236}">
                <a16:creationId xmlns:a16="http://schemas.microsoft.com/office/drawing/2014/main" id="{F31E0571-79BE-2E3C-E1E4-E859D33960A0}"/>
              </a:ext>
            </a:extLst>
          </p:cNvPr>
          <p:cNvSpPr txBox="1">
            <a:spLocks/>
          </p:cNvSpPr>
          <p:nvPr/>
        </p:nvSpPr>
        <p:spPr>
          <a:xfrm>
            <a:off x="335361" y="173767"/>
            <a:ext cx="9505055" cy="994089"/>
          </a:xfrm>
          <a:prstGeom prst="rect">
            <a:avLst/>
          </a:prstGeom>
        </p:spPr>
        <p:txBody>
          <a:bodyPr vert="horz" lIns="91440" tIns="45720" rIns="91440" bIns="45720" rtlCol="0" anchor="ctr">
            <a:normAutofit/>
          </a:bodyPr>
          <a:lst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a:lstStyle>
          <a:p>
            <a:r>
              <a:rPr lang="zh-TW" altLang="zh-TW" sz="4400" b="1" spc="300" dirty="0">
                <a:latin typeface="微軟正黑體" panose="020B0604030504040204" pitchFamily="34" charset="-120"/>
                <a:ea typeface="微軟正黑體" panose="020B0604030504040204" pitchFamily="34" charset="-120"/>
              </a:rPr>
              <a:t>深度學習模組</a:t>
            </a:r>
            <a:r>
              <a:rPr lang="zh-TW" altLang="en-US" sz="4400" b="1" spc="300" dirty="0">
                <a:latin typeface="微軟正黑體" panose="020B0604030504040204" pitchFamily="34" charset="-120"/>
                <a:ea typeface="微軟正黑體" panose="020B0604030504040204" pitchFamily="34" charset="-120"/>
              </a:rPr>
              <a:t> </a:t>
            </a:r>
            <a:r>
              <a:rPr lang="en-US" altLang="zh-TW" sz="4400" b="1" spc="300" dirty="0">
                <a:latin typeface="微軟正黑體" panose="020B0604030504040204" pitchFamily="34" charset="-120"/>
                <a:ea typeface="微軟正黑體" panose="020B0604030504040204" pitchFamily="34" charset="-120"/>
              </a:rPr>
              <a:t>-</a:t>
            </a:r>
            <a:r>
              <a:rPr lang="zh-TW" altLang="en-US" sz="4400" b="1" spc="300" dirty="0">
                <a:latin typeface="微軟正黑體" panose="020B0604030504040204" pitchFamily="34" charset="-120"/>
                <a:ea typeface="微軟正黑體" panose="020B0604030504040204" pitchFamily="34" charset="-120"/>
              </a:rPr>
              <a:t> </a:t>
            </a:r>
            <a:r>
              <a:rPr lang="en-US" altLang="zh-TW" sz="4400" b="1" spc="300" dirty="0">
                <a:latin typeface="微軟正黑體" panose="020B0604030504040204" pitchFamily="34" charset="-120"/>
                <a:ea typeface="微軟正黑體" panose="020B0604030504040204" pitchFamily="34" charset="-120"/>
              </a:rPr>
              <a:t>Detectron2 </a:t>
            </a:r>
            <a:endParaRPr lang="zh-TW" altLang="en-US" sz="4400" spc="300" dirty="0">
              <a:latin typeface="微軟正黑體" panose="020B0604030504040204" pitchFamily="34" charset="-120"/>
              <a:ea typeface="微軟正黑體" panose="020B0604030504040204" pitchFamily="34" charset="-120"/>
            </a:endParaRPr>
          </a:p>
        </p:txBody>
      </p:sp>
      <p:sp>
        <p:nvSpPr>
          <p:cNvPr id="8" name="投影片編號版面配置區 4">
            <a:extLst>
              <a:ext uri="{FF2B5EF4-FFF2-40B4-BE49-F238E27FC236}">
                <a16:creationId xmlns:a16="http://schemas.microsoft.com/office/drawing/2014/main" id="{EB91AC6E-56C3-C149-72FA-11D548A603E3}"/>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15</a:t>
            </a:fld>
            <a:endParaRPr lang="zh-TW" altLang="en-US" dirty="0"/>
          </a:p>
        </p:txBody>
      </p:sp>
    </p:spTree>
    <p:extLst>
      <p:ext uri="{BB962C8B-B14F-4D97-AF65-F5344CB8AC3E}">
        <p14:creationId xmlns:p14="http://schemas.microsoft.com/office/powerpoint/2010/main" val="314461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914400" y="1238895"/>
            <a:ext cx="10363200" cy="2910185"/>
          </a:xfrm>
        </p:spPr>
        <p:txBody>
          <a:bodyPr>
            <a:normAutofit/>
          </a:bodyPr>
          <a:lstStyle/>
          <a:p>
            <a:pPr>
              <a:lnSpc>
                <a:spcPts val="7000"/>
              </a:lnSpc>
            </a:pPr>
            <a:r>
              <a:rPr lang="en-US" altLang="zh-TW" sz="5400" dirty="0"/>
              <a:t>AI</a:t>
            </a:r>
            <a:r>
              <a:rPr lang="zh-TW" altLang="en-US" sz="5400" dirty="0"/>
              <a:t>智能零售圖像辨識</a:t>
            </a:r>
            <a:br>
              <a:rPr lang="en-US" altLang="zh-TW" sz="5400" dirty="0"/>
            </a:br>
            <a:r>
              <a:rPr lang="en-US" altLang="zh-TW" sz="5400" dirty="0"/>
              <a:t>(</a:t>
            </a:r>
            <a:r>
              <a:rPr lang="zh-TW" altLang="en-US" sz="5400" dirty="0"/>
              <a:t>以</a:t>
            </a:r>
            <a:r>
              <a:rPr lang="en-US" altLang="zh-TW" sz="5400" dirty="0"/>
              <a:t>Instagram</a:t>
            </a:r>
            <a:r>
              <a:rPr lang="zh-TW" altLang="en-US" sz="5400" dirty="0"/>
              <a:t>為例</a:t>
            </a:r>
            <a:r>
              <a:rPr lang="en-US" altLang="zh-TW" sz="5400" dirty="0"/>
              <a:t>) </a:t>
            </a:r>
            <a:r>
              <a:rPr lang="zh-TW" altLang="en-US" sz="5400" dirty="0"/>
              <a:t>行銷應用</a:t>
            </a:r>
            <a:br>
              <a:rPr lang="en-US" altLang="zh-TW" sz="5400" dirty="0"/>
            </a:br>
            <a:r>
              <a:rPr lang="zh-TW" altLang="en-US" sz="5400" dirty="0"/>
              <a:t>程式開發之圖像分類與特徵擷取</a:t>
            </a:r>
          </a:p>
        </p:txBody>
      </p:sp>
    </p:spTree>
    <p:extLst>
      <p:ext uri="{BB962C8B-B14F-4D97-AF65-F5344CB8AC3E}">
        <p14:creationId xmlns:p14="http://schemas.microsoft.com/office/powerpoint/2010/main" val="3472674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a:bodyPr>
          <a:lstStyle/>
          <a:p>
            <a:r>
              <a:rPr lang="zh-TW" altLang="en-US" sz="4400" spc="300" dirty="0">
                <a:latin typeface="微軟正黑體" panose="020B0604030504040204" pitchFamily="34" charset="-120"/>
                <a:ea typeface="微軟正黑體" panose="020B0604030504040204" pitchFamily="34" charset="-120"/>
              </a:rPr>
              <a:t>摘要</a:t>
            </a: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17</a:t>
            </a:fld>
            <a:endParaRPr lang="zh-TW" altLang="en-US" dirty="0"/>
          </a:p>
        </p:txBody>
      </p:sp>
      <p:grpSp>
        <p:nvGrpSpPr>
          <p:cNvPr id="14" name="群組 13">
            <a:extLst>
              <a:ext uri="{FF2B5EF4-FFF2-40B4-BE49-F238E27FC236}">
                <a16:creationId xmlns:a16="http://schemas.microsoft.com/office/drawing/2014/main" id="{FDE2C30B-8780-A89F-5F74-6308C3307838}"/>
              </a:ext>
            </a:extLst>
          </p:cNvPr>
          <p:cNvGrpSpPr/>
          <p:nvPr/>
        </p:nvGrpSpPr>
        <p:grpSpPr>
          <a:xfrm>
            <a:off x="479376" y="1519109"/>
            <a:ext cx="10942768" cy="4790212"/>
            <a:chOff x="624616" y="1519109"/>
            <a:chExt cx="12443273" cy="4863320"/>
          </a:xfrm>
        </p:grpSpPr>
        <p:graphicFrame>
          <p:nvGraphicFramePr>
            <p:cNvPr id="2" name="表格 4">
              <a:extLst>
                <a:ext uri="{FF2B5EF4-FFF2-40B4-BE49-F238E27FC236}">
                  <a16:creationId xmlns:a16="http://schemas.microsoft.com/office/drawing/2014/main" id="{BFBA2CE3-0095-F65E-0697-F369D03CA1C4}"/>
                </a:ext>
              </a:extLst>
            </p:cNvPr>
            <p:cNvGraphicFramePr>
              <a:graphicFrameLocks/>
            </p:cNvGraphicFramePr>
            <p:nvPr>
              <p:extLst>
                <p:ext uri="{D42A27DB-BD31-4B8C-83A1-F6EECF244321}">
                  <p14:modId xmlns:p14="http://schemas.microsoft.com/office/powerpoint/2010/main" val="707566487"/>
                </p:ext>
              </p:extLst>
            </p:nvPr>
          </p:nvGraphicFramePr>
          <p:xfrm>
            <a:off x="624616" y="1519109"/>
            <a:ext cx="12443273" cy="4863320"/>
          </p:xfrm>
          <a:graphic>
            <a:graphicData uri="http://schemas.openxmlformats.org/drawingml/2006/table">
              <a:tbl>
                <a:tblPr firstRow="1" bandRow="1">
                  <a:tableStyleId>{EB9631B5-78F2-41C9-869B-9F39066F8104}</a:tableStyleId>
                </a:tblPr>
                <a:tblGrid>
                  <a:gridCol w="2110510">
                    <a:extLst>
                      <a:ext uri="{9D8B030D-6E8A-4147-A177-3AD203B41FA5}">
                        <a16:colId xmlns:a16="http://schemas.microsoft.com/office/drawing/2014/main" val="3452913770"/>
                      </a:ext>
                    </a:extLst>
                  </a:gridCol>
                  <a:gridCol w="2944086">
                    <a:extLst>
                      <a:ext uri="{9D8B030D-6E8A-4147-A177-3AD203B41FA5}">
                        <a16:colId xmlns:a16="http://schemas.microsoft.com/office/drawing/2014/main" val="718408428"/>
                      </a:ext>
                    </a:extLst>
                  </a:gridCol>
                  <a:gridCol w="2944086">
                    <a:extLst>
                      <a:ext uri="{9D8B030D-6E8A-4147-A177-3AD203B41FA5}">
                        <a16:colId xmlns:a16="http://schemas.microsoft.com/office/drawing/2014/main" val="1391245121"/>
                      </a:ext>
                    </a:extLst>
                  </a:gridCol>
                  <a:gridCol w="2944086">
                    <a:extLst>
                      <a:ext uri="{9D8B030D-6E8A-4147-A177-3AD203B41FA5}">
                        <a16:colId xmlns:a16="http://schemas.microsoft.com/office/drawing/2014/main" val="1074529332"/>
                      </a:ext>
                    </a:extLst>
                  </a:gridCol>
                </a:tblGrid>
                <a:tr h="718010">
                  <a:tc>
                    <a:txBody>
                      <a:bodyPr/>
                      <a:lstStyle/>
                      <a:p>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0" algn="ctr" defTabSz="914400" rtl="0" eaLnBrk="1" latinLnBrk="0" hangingPunct="1"/>
                        <a:r>
                          <a:rPr lang="zh-TW" altLang="en-US" sz="2400" b="1" kern="1200" dirty="0">
                            <a:solidFill>
                              <a:schemeClr val="lt1"/>
                            </a:solidFill>
                            <a:latin typeface="微軟正黑體" panose="020B0604030504040204" pitchFamily="34" charset="-120"/>
                            <a:ea typeface="微軟正黑體" panose="020B0604030504040204" pitchFamily="34" charset="-120"/>
                          </a:rPr>
                          <a:t>早午餐</a:t>
                        </a:r>
                        <a:endParaRPr lang="zh-TW" altLang="en-US" sz="2400" b="1" kern="1200" dirty="0">
                          <a:solidFill>
                            <a:schemeClr val="lt1"/>
                          </a:solidFill>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zh-TW" altLang="en-US" sz="2400" dirty="0">
                            <a:latin typeface="微軟正黑體" panose="020B0604030504040204" pitchFamily="34" charset="-120"/>
                            <a:ea typeface="微軟正黑體" panose="020B0604030504040204" pitchFamily="34" charset="-120"/>
                          </a:rPr>
                          <a:t>母嬰用品</a:t>
                        </a:r>
                      </a:p>
                    </a:txBody>
                    <a:tcPr anchor="ctr"/>
                  </a:tc>
                  <a:tc>
                    <a:txBody>
                      <a:bodyPr/>
                      <a:lstStyle/>
                      <a:p>
                        <a:pPr algn="ctr"/>
                        <a:r>
                          <a:rPr lang="zh-TW" altLang="en-US" sz="2400" dirty="0">
                            <a:latin typeface="微軟正黑體" panose="020B0604030504040204" pitchFamily="34" charset="-120"/>
                            <a:ea typeface="微軟正黑體" panose="020B0604030504040204" pitchFamily="34" charset="-120"/>
                          </a:rPr>
                          <a:t>運動用品</a:t>
                        </a:r>
                      </a:p>
                    </a:txBody>
                    <a:tcPr anchor="ctr"/>
                  </a:tc>
                  <a:extLst>
                    <a:ext uri="{0D108BD9-81ED-4DB2-BD59-A6C34878D82A}">
                      <a16:rowId xmlns:a16="http://schemas.microsoft.com/office/drawing/2014/main" val="3851592209"/>
                    </a:ext>
                  </a:extLst>
                </a:tr>
                <a:tr h="1903098">
                  <a:tc>
                    <a:txBody>
                      <a:bodyP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照片集篩選後</a:t>
                        </a:r>
                        <a:endParaRPr lang="en-US" altLang="zh-TW" sz="2000" b="1" dirty="0">
                          <a:solidFill>
                            <a:schemeClr val="tx1"/>
                          </a:solidFill>
                          <a:latin typeface="微軟正黑體" panose="020B0604030504040204" pitchFamily="34" charset="-120"/>
                          <a:ea typeface="微軟正黑體" panose="020B0604030504040204" pitchFamily="34" charset="-120"/>
                        </a:endParaRPr>
                      </a:p>
                      <a:p>
                        <a:pPr algn="ctr"/>
                        <a:r>
                          <a:rPr lang="zh-TW" altLang="en-US" sz="2000" b="1" dirty="0">
                            <a:solidFill>
                              <a:schemeClr val="tx1"/>
                            </a:solidFill>
                            <a:latin typeface="微軟正黑體" panose="020B0604030504040204" pitchFamily="34" charset="-120"/>
                            <a:ea typeface="微軟正黑體" panose="020B0604030504040204" pitchFamily="34" charset="-120"/>
                          </a:rPr>
                          <a:t>最終張數</a:t>
                        </a:r>
                      </a:p>
                    </a:txBody>
                    <a:tcPr anchor="ctr"/>
                  </a:tc>
                  <a:tc>
                    <a:txBody>
                      <a:bodyPr/>
                      <a:lstStyle/>
                      <a:p>
                        <a:pPr algn="ctr">
                          <a:lnSpc>
                            <a:spcPts val="3600"/>
                          </a:lnSpc>
                        </a:pPr>
                        <a:r>
                          <a:rPr lang="en-US" altLang="zh-TW" sz="2400" kern="1200" dirty="0">
                            <a:solidFill>
                              <a:schemeClr val="dk1"/>
                            </a:solidFill>
                            <a:latin typeface="微軟正黑體" panose="020B0604030504040204" pitchFamily="34" charset="-120"/>
                            <a:ea typeface="微軟正黑體" panose="020B0604030504040204" pitchFamily="34" charset="-120"/>
                          </a:rPr>
                          <a:t>7454</a:t>
                        </a:r>
                        <a:r>
                          <a:rPr lang="zh-TW" altLang="en-US" sz="2400" kern="1200" dirty="0">
                            <a:solidFill>
                              <a:schemeClr val="dk1"/>
                            </a:solidFill>
                            <a:latin typeface="微軟正黑體" panose="020B0604030504040204" pitchFamily="34" charset="-120"/>
                            <a:ea typeface="微軟正黑體" panose="020B0604030504040204" pitchFamily="34" charset="-120"/>
                          </a:rPr>
                          <a:t>張</a:t>
                        </a:r>
                        <a:endParaRPr lang="en-US" altLang="zh-TW" sz="2400" kern="1200" dirty="0">
                          <a:solidFill>
                            <a:schemeClr val="dk1"/>
                          </a:solidFill>
                          <a:latin typeface="微軟正黑體" panose="020B0604030504040204" pitchFamily="34" charset="-120"/>
                          <a:ea typeface="微軟正黑體" panose="020B0604030504040204" pitchFamily="34" charset="-120"/>
                        </a:endParaRPr>
                      </a:p>
                      <a:p>
                        <a:pPr algn="ctr">
                          <a:lnSpc>
                            <a:spcPts val="3600"/>
                          </a:lnSpc>
                        </a:pPr>
                        <a:endParaRPr lang="en-US" altLang="zh-TW" sz="2000" dirty="0">
                          <a:solidFill>
                            <a:schemeClr val="tx1"/>
                          </a:solidFill>
                          <a:latin typeface="微軟正黑體" panose="020B0604030504040204" pitchFamily="34" charset="-120"/>
                          <a:ea typeface="微軟正黑體" panose="020B0604030504040204" pitchFamily="34" charset="-120"/>
                        </a:endParaRPr>
                      </a:p>
                      <a:p>
                        <a:pPr marL="0" algn="ctr" defTabSz="914400" rtl="0" eaLnBrk="1" latinLnBrk="0" hangingPunct="1">
                          <a:lnSpc>
                            <a:spcPts val="3600"/>
                          </a:lnSpc>
                        </a:pPr>
                        <a:r>
                          <a:rPr lang="en-US" altLang="zh-TW" sz="2400" b="1" kern="1200" dirty="0">
                            <a:solidFill>
                              <a:srgbClr val="C00000"/>
                            </a:solidFill>
                            <a:latin typeface="微軟正黑體" panose="020B0604030504040204" pitchFamily="34" charset="-120"/>
                            <a:ea typeface="微軟正黑體" panose="020B0604030504040204" pitchFamily="34" charset="-120"/>
                          </a:rPr>
                          <a:t>7071</a:t>
                        </a:r>
                        <a:r>
                          <a:rPr lang="zh-TW" altLang="en-US" sz="2400" b="1" kern="1200" dirty="0">
                            <a:solidFill>
                              <a:srgbClr val="C00000"/>
                            </a:solidFill>
                            <a:latin typeface="微軟正黑體" panose="020B0604030504040204" pitchFamily="34" charset="-120"/>
                            <a:ea typeface="微軟正黑體" panose="020B0604030504040204" pitchFamily="34" charset="-120"/>
                          </a:rPr>
                          <a:t>張</a:t>
                        </a:r>
                        <a:endParaRPr lang="zh-TW" altLang="en-US" sz="2400" b="1" kern="1200" dirty="0">
                          <a:solidFill>
                            <a:srgbClr val="C00000"/>
                          </a:solidFill>
                          <a:latin typeface="微軟正黑體" panose="020B0604030504040204" pitchFamily="34" charset="-120"/>
                          <a:ea typeface="微軟正黑體" panose="020B0604030504040204" pitchFamily="34" charset="-120"/>
                          <a:cs typeface="+mn-cs"/>
                        </a:endParaRPr>
                      </a:p>
                    </a:txBody>
                    <a:tcPr anchor="ctr"/>
                  </a:tc>
                  <a:tc>
                    <a:txBody>
                      <a:bodyPr/>
                      <a:lstStyle/>
                      <a:p>
                        <a:pPr algn="ctr">
                          <a:lnSpc>
                            <a:spcPts val="3600"/>
                          </a:lnSpc>
                        </a:pPr>
                        <a:r>
                          <a:rPr lang="en-US" altLang="zh-TW" sz="2400" dirty="0">
                            <a:latin typeface="微軟正黑體" panose="020B0604030504040204" pitchFamily="34" charset="-120"/>
                            <a:ea typeface="微軟正黑體" panose="020B0604030504040204" pitchFamily="34" charset="-120"/>
                          </a:rPr>
                          <a:t>8096</a:t>
                        </a:r>
                        <a:r>
                          <a:rPr lang="zh-TW" altLang="en-US" sz="2400" dirty="0">
                            <a:latin typeface="微軟正黑體" panose="020B0604030504040204" pitchFamily="34" charset="-120"/>
                            <a:ea typeface="微軟正黑體" panose="020B0604030504040204" pitchFamily="34" charset="-120"/>
                          </a:rPr>
                          <a:t>張 </a:t>
                        </a:r>
                        <a:endParaRPr lang="en-US" altLang="zh-TW" sz="2400" dirty="0">
                          <a:latin typeface="微軟正黑體" panose="020B0604030504040204" pitchFamily="34" charset="-120"/>
                          <a:ea typeface="微軟正黑體" panose="020B0604030504040204" pitchFamily="34" charset="-120"/>
                        </a:endParaRPr>
                      </a:p>
                      <a:p>
                        <a:pPr algn="ctr">
                          <a:lnSpc>
                            <a:spcPts val="3600"/>
                          </a:lnSpc>
                        </a:pPr>
                        <a:endParaRPr lang="en-US" altLang="zh-TW" sz="2400" dirty="0">
                          <a:latin typeface="微軟正黑體" panose="020B0604030504040204" pitchFamily="34" charset="-120"/>
                          <a:ea typeface="微軟正黑體" panose="020B0604030504040204" pitchFamily="34" charset="-120"/>
                        </a:endParaRPr>
                      </a:p>
                      <a:p>
                        <a:pPr algn="ctr">
                          <a:lnSpc>
                            <a:spcPts val="3600"/>
                          </a:lnSpc>
                        </a:pPr>
                        <a:r>
                          <a:rPr lang="en-US" altLang="zh-TW" sz="2400" b="1" dirty="0">
                            <a:solidFill>
                              <a:srgbClr val="C00000"/>
                            </a:solidFill>
                            <a:latin typeface="微軟正黑體" panose="020B0604030504040204" pitchFamily="34" charset="-120"/>
                            <a:ea typeface="微軟正黑體" panose="020B0604030504040204" pitchFamily="34" charset="-120"/>
                          </a:rPr>
                          <a:t>6855</a:t>
                        </a:r>
                        <a:r>
                          <a:rPr lang="zh-TW" altLang="en-US" sz="2400" b="1" dirty="0">
                            <a:solidFill>
                              <a:srgbClr val="C00000"/>
                            </a:solidFill>
                            <a:latin typeface="微軟正黑體" panose="020B0604030504040204" pitchFamily="34" charset="-120"/>
                            <a:ea typeface="微軟正黑體" panose="020B0604030504040204" pitchFamily="34" charset="-120"/>
                          </a:rPr>
                          <a:t>張</a:t>
                        </a:r>
                      </a:p>
                    </a:txBody>
                    <a:tcPr anchor="ctr"/>
                  </a:tc>
                  <a:tc>
                    <a:txBody>
                      <a:bodyPr/>
                      <a:lstStyle/>
                      <a:p>
                        <a:pPr algn="ctr">
                          <a:lnSpc>
                            <a:spcPts val="3600"/>
                          </a:lnSpc>
                        </a:pPr>
                        <a:r>
                          <a:rPr lang="en-US" altLang="zh-TW" sz="2400" dirty="0">
                            <a:latin typeface="微軟正黑體" panose="020B0604030504040204" pitchFamily="34" charset="-120"/>
                            <a:ea typeface="微軟正黑體" panose="020B0604030504040204" pitchFamily="34" charset="-120"/>
                          </a:rPr>
                          <a:t>8390</a:t>
                        </a:r>
                        <a:r>
                          <a:rPr lang="zh-TW" altLang="en-US" sz="2400" dirty="0">
                            <a:latin typeface="微軟正黑體" panose="020B0604030504040204" pitchFamily="34" charset="-120"/>
                            <a:ea typeface="微軟正黑體" panose="020B0604030504040204" pitchFamily="34" charset="-120"/>
                          </a:rPr>
                          <a:t>張  </a:t>
                        </a:r>
                        <a:endParaRPr lang="en-US" altLang="zh-TW" sz="2400" dirty="0">
                          <a:latin typeface="微軟正黑體" panose="020B0604030504040204" pitchFamily="34" charset="-120"/>
                          <a:ea typeface="微軟正黑體" panose="020B0604030504040204" pitchFamily="34" charset="-120"/>
                        </a:endParaRPr>
                      </a:p>
                      <a:p>
                        <a:pPr algn="ctr">
                          <a:lnSpc>
                            <a:spcPts val="3600"/>
                          </a:lnSpc>
                        </a:pPr>
                        <a:endParaRPr lang="en-US" altLang="zh-TW" sz="2400" dirty="0">
                          <a:latin typeface="微軟正黑體" panose="020B0604030504040204" pitchFamily="34" charset="-120"/>
                          <a:ea typeface="微軟正黑體" panose="020B0604030504040204" pitchFamily="34" charset="-120"/>
                        </a:endParaRPr>
                      </a:p>
                      <a:p>
                        <a:pPr algn="l">
                          <a:lnSpc>
                            <a:spcPts val="3600"/>
                          </a:lnSpc>
                        </a:pPr>
                        <a:r>
                          <a:rPr lang="zh-TW" altLang="en-US" sz="2400" dirty="0">
                            <a:latin typeface="微軟正黑體" panose="020B0604030504040204" pitchFamily="34" charset="-120"/>
                            <a:ea typeface="微軟正黑體" panose="020B0604030504040204" pitchFamily="34" charset="-120"/>
                          </a:rPr>
                          <a:t>           </a:t>
                        </a:r>
                        <a:r>
                          <a:rPr lang="en-US" altLang="zh-TW" sz="2400" b="1" dirty="0">
                            <a:solidFill>
                              <a:srgbClr val="C00000"/>
                            </a:solidFill>
                            <a:latin typeface="微軟正黑體" panose="020B0604030504040204" pitchFamily="34" charset="-120"/>
                            <a:ea typeface="微軟正黑體" panose="020B0604030504040204" pitchFamily="34" charset="-120"/>
                          </a:rPr>
                          <a:t>7800</a:t>
                        </a:r>
                        <a:r>
                          <a:rPr lang="zh-TW" altLang="en-US" sz="2400" b="1" dirty="0">
                            <a:solidFill>
                              <a:srgbClr val="C00000"/>
                            </a:solidFill>
                            <a:latin typeface="微軟正黑體" panose="020B0604030504040204" pitchFamily="34" charset="-120"/>
                            <a:ea typeface="微軟正黑體" panose="020B0604030504040204" pitchFamily="34" charset="-120"/>
                          </a:rPr>
                          <a:t>張</a:t>
                        </a:r>
                      </a:p>
                    </a:txBody>
                    <a:tcPr anchor="ctr"/>
                  </a:tc>
                  <a:extLst>
                    <a:ext uri="{0D108BD9-81ED-4DB2-BD59-A6C34878D82A}">
                      <a16:rowId xmlns:a16="http://schemas.microsoft.com/office/drawing/2014/main" val="3322980932"/>
                    </a:ext>
                  </a:extLst>
                </a:tr>
                <a:tr h="1084552">
                  <a:tc>
                    <a:txBody>
                      <a:bodyPr/>
                      <a:lstStyle/>
                      <a:p>
                        <a:pPr algn="ctr"/>
                        <a:r>
                          <a:rPr lang="zh-TW" altLang="en-US" sz="2000" b="1" dirty="0">
                            <a:solidFill>
                              <a:schemeClr val="tx1"/>
                            </a:solidFill>
                            <a:latin typeface="微軟正黑體" panose="020B0604030504040204" pitchFamily="34" charset="-120"/>
                            <a:ea typeface="微軟正黑體" panose="020B0604030504040204" pitchFamily="34" charset="-120"/>
                          </a:rPr>
                          <a:t>所使用變數</a:t>
                        </a:r>
                      </a:p>
                    </a:txBody>
                    <a:tcPr anchor="ctr"/>
                  </a:tc>
                  <a:tc>
                    <a:txBody>
                      <a:bodyPr/>
                      <a:lstStyle/>
                      <a:p>
                        <a:pPr marL="0" algn="ctr" defTabSz="914400" rtl="0" eaLnBrk="1" latinLnBrk="0" hangingPunct="1"/>
                        <a:r>
                          <a:rPr lang="en-US" altLang="zh-TW" sz="2400" kern="1200" dirty="0">
                            <a:solidFill>
                              <a:schemeClr val="dk1"/>
                            </a:solidFill>
                            <a:latin typeface="微軟正黑體" panose="020B0604030504040204" pitchFamily="34" charset="-120"/>
                            <a:ea typeface="微軟正黑體" panose="020B0604030504040204" pitchFamily="34" charset="-120"/>
                          </a:rPr>
                          <a:t>315</a:t>
                        </a:r>
                        <a:r>
                          <a:rPr lang="zh-TW" altLang="en-US" sz="2400" kern="1200" dirty="0">
                            <a:solidFill>
                              <a:schemeClr val="dk1"/>
                            </a:solidFill>
                            <a:latin typeface="微軟正黑體" panose="020B0604030504040204" pitchFamily="34" charset="-120"/>
                            <a:ea typeface="微軟正黑體" panose="020B0604030504040204" pitchFamily="34" charset="-120"/>
                          </a:rPr>
                          <a:t>個</a:t>
                        </a:r>
                        <a:endParaRPr lang="en-US" altLang="zh-TW" sz="2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2400" dirty="0">
                            <a:latin typeface="微軟正黑體" panose="020B0604030504040204" pitchFamily="34" charset="-120"/>
                            <a:ea typeface="微軟正黑體" panose="020B0604030504040204" pitchFamily="34" charset="-120"/>
                          </a:rPr>
                          <a:t>317</a:t>
                        </a:r>
                        <a:r>
                          <a:rPr lang="zh-TW" altLang="en-US" sz="2400" dirty="0">
                            <a:latin typeface="微軟正黑體" panose="020B0604030504040204" pitchFamily="34" charset="-120"/>
                            <a:ea typeface="微軟正黑體" panose="020B0604030504040204" pitchFamily="34" charset="-120"/>
                          </a:rPr>
                          <a:t>個</a:t>
                        </a:r>
                      </a:p>
                    </a:txBody>
                    <a:tcPr anchor="ctr"/>
                  </a:tc>
                  <a:tc>
                    <a:txBody>
                      <a:bodyPr/>
                      <a:lstStyle/>
                      <a:p>
                        <a:pPr algn="ctr"/>
                        <a:r>
                          <a:rPr lang="en-US" altLang="zh-TW" sz="2400" dirty="0">
                            <a:latin typeface="微軟正黑體" panose="020B0604030504040204" pitchFamily="34" charset="-120"/>
                            <a:ea typeface="微軟正黑體" panose="020B0604030504040204" pitchFamily="34" charset="-120"/>
                          </a:rPr>
                          <a:t>313</a:t>
                        </a:r>
                        <a:r>
                          <a:rPr lang="zh-TW" altLang="en-US" sz="2400" dirty="0">
                            <a:latin typeface="微軟正黑體" panose="020B0604030504040204" pitchFamily="34" charset="-120"/>
                            <a:ea typeface="微軟正黑體" panose="020B0604030504040204" pitchFamily="34" charset="-120"/>
                          </a:rPr>
                          <a:t>個 </a:t>
                        </a:r>
                      </a:p>
                    </a:txBody>
                    <a:tcPr anchor="ctr"/>
                  </a:tc>
                  <a:extLst>
                    <a:ext uri="{0D108BD9-81ED-4DB2-BD59-A6C34878D82A}">
                      <a16:rowId xmlns:a16="http://schemas.microsoft.com/office/drawing/2014/main" val="4005524324"/>
                    </a:ext>
                  </a:extLst>
                </a:tr>
                <a:tr h="1084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1" dirty="0">
                            <a:solidFill>
                              <a:schemeClr val="tx1"/>
                            </a:solidFill>
                            <a:latin typeface="微軟正黑體" panose="020B0604030504040204" pitchFamily="34" charset="-120"/>
                            <a:ea typeface="微軟正黑體" panose="020B0604030504040204" pitchFamily="34" charset="-120"/>
                          </a:rPr>
                          <a:t>決策樹準確率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kern="1200" dirty="0">
                            <a:solidFill>
                              <a:schemeClr val="dk1"/>
                            </a:solidFill>
                            <a:latin typeface="微軟正黑體" panose="020B0604030504040204" pitchFamily="34" charset="-120"/>
                            <a:ea typeface="微軟正黑體" panose="020B0604030504040204" pitchFamily="34" charset="-120"/>
                          </a:rPr>
                          <a:t>75.3%</a:t>
                        </a:r>
                        <a:endParaRPr lang="zh-TW" altLang="en-US" sz="2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2400" dirty="0">
                            <a:latin typeface="微軟正黑體" panose="020B0604030504040204" pitchFamily="34" charset="-120"/>
                            <a:ea typeface="微軟正黑體" panose="020B0604030504040204" pitchFamily="34" charset="-120"/>
                          </a:rPr>
                          <a:t>85.9%</a:t>
                        </a:r>
                        <a:endParaRPr lang="zh-TW" altLang="en-US" sz="2400"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2400" dirty="0">
                            <a:latin typeface="微軟正黑體" panose="020B0604030504040204" pitchFamily="34" charset="-120"/>
                            <a:ea typeface="微軟正黑體" panose="020B0604030504040204" pitchFamily="34" charset="-120"/>
                          </a:rPr>
                          <a:t>91.8%</a:t>
                        </a:r>
                        <a:endParaRPr lang="zh-TW" altLang="en-US" sz="24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524835421"/>
                    </a:ext>
                  </a:extLst>
                </a:tr>
              </a:tbl>
            </a:graphicData>
          </a:graphic>
        </p:graphicFrame>
        <p:grpSp>
          <p:nvGrpSpPr>
            <p:cNvPr id="3" name="群組 2">
              <a:extLst>
                <a:ext uri="{FF2B5EF4-FFF2-40B4-BE49-F238E27FC236}">
                  <a16:creationId xmlns:a16="http://schemas.microsoft.com/office/drawing/2014/main" id="{4AE86E9B-3907-CAD4-40DE-09C8E502F50A}"/>
                </a:ext>
              </a:extLst>
            </p:cNvPr>
            <p:cNvGrpSpPr/>
            <p:nvPr/>
          </p:nvGrpSpPr>
          <p:grpSpPr>
            <a:xfrm>
              <a:off x="7787555" y="2995048"/>
              <a:ext cx="615847" cy="389996"/>
              <a:chOff x="7692781" y="2871665"/>
              <a:chExt cx="615847" cy="389996"/>
            </a:xfrm>
          </p:grpSpPr>
          <p:sp>
            <p:nvSpPr>
              <p:cNvPr id="4" name="箭號: 向右 3">
                <a:extLst>
                  <a:ext uri="{FF2B5EF4-FFF2-40B4-BE49-F238E27FC236}">
                    <a16:creationId xmlns:a16="http://schemas.microsoft.com/office/drawing/2014/main" id="{264ABEE4-AFB3-F754-13B7-7D113CCB92E7}"/>
                  </a:ext>
                </a:extLst>
              </p:cNvPr>
              <p:cNvSpPr/>
              <p:nvPr/>
            </p:nvSpPr>
            <p:spPr>
              <a:xfrm rot="5400000">
                <a:off x="7554590" y="3009856"/>
                <a:ext cx="389996" cy="113613"/>
              </a:xfrm>
              <a:prstGeom prst="rightArrow">
                <a:avLst/>
              </a:prstGeom>
              <a:solidFill>
                <a:srgbClr val="885471"/>
              </a:solidFill>
              <a:ln>
                <a:solidFill>
                  <a:srgbClr val="4A3350"/>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AAF2E3EB-559D-2C8F-77F6-99E9AD304D1A}"/>
                  </a:ext>
                </a:extLst>
              </p:cNvPr>
              <p:cNvSpPr txBox="1"/>
              <p:nvPr/>
            </p:nvSpPr>
            <p:spPr>
              <a:xfrm>
                <a:off x="7739240" y="2944073"/>
                <a:ext cx="56938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篩選後</a:t>
                </a:r>
              </a:p>
            </p:txBody>
          </p:sp>
        </p:grpSp>
        <p:grpSp>
          <p:nvGrpSpPr>
            <p:cNvPr id="13" name="群組 12">
              <a:extLst>
                <a:ext uri="{FF2B5EF4-FFF2-40B4-BE49-F238E27FC236}">
                  <a16:creationId xmlns:a16="http://schemas.microsoft.com/office/drawing/2014/main" id="{BE684388-D6AB-94E0-95A2-4679F04D1AC6}"/>
                </a:ext>
              </a:extLst>
            </p:cNvPr>
            <p:cNvGrpSpPr/>
            <p:nvPr/>
          </p:nvGrpSpPr>
          <p:grpSpPr>
            <a:xfrm>
              <a:off x="11187388" y="3019507"/>
              <a:ext cx="615846" cy="389996"/>
              <a:chOff x="10987340" y="2896124"/>
              <a:chExt cx="615846" cy="389996"/>
            </a:xfrm>
          </p:grpSpPr>
          <p:sp>
            <p:nvSpPr>
              <p:cNvPr id="8" name="箭號: 向右 7">
                <a:extLst>
                  <a:ext uri="{FF2B5EF4-FFF2-40B4-BE49-F238E27FC236}">
                    <a16:creationId xmlns:a16="http://schemas.microsoft.com/office/drawing/2014/main" id="{A2291AB2-C064-79E9-73D6-D3353EC41D8C}"/>
                  </a:ext>
                </a:extLst>
              </p:cNvPr>
              <p:cNvSpPr/>
              <p:nvPr/>
            </p:nvSpPr>
            <p:spPr>
              <a:xfrm rot="5400000">
                <a:off x="10849149" y="3034315"/>
                <a:ext cx="389996" cy="113613"/>
              </a:xfrm>
              <a:prstGeom prst="rightArrow">
                <a:avLst/>
              </a:prstGeom>
              <a:solidFill>
                <a:srgbClr val="885471"/>
              </a:solidFill>
              <a:ln>
                <a:solidFill>
                  <a:srgbClr val="4A3350"/>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2BE8444C-440E-3DA2-2FD4-BF28C2F819D8}"/>
                  </a:ext>
                </a:extLst>
              </p:cNvPr>
              <p:cNvSpPr txBox="1"/>
              <p:nvPr/>
            </p:nvSpPr>
            <p:spPr>
              <a:xfrm>
                <a:off x="11033799" y="2968531"/>
                <a:ext cx="56938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篩選後</a:t>
                </a:r>
              </a:p>
            </p:txBody>
          </p:sp>
        </p:grpSp>
        <p:grpSp>
          <p:nvGrpSpPr>
            <p:cNvPr id="10" name="群組 9">
              <a:extLst>
                <a:ext uri="{FF2B5EF4-FFF2-40B4-BE49-F238E27FC236}">
                  <a16:creationId xmlns:a16="http://schemas.microsoft.com/office/drawing/2014/main" id="{6F0B46FD-3D0C-69FB-A95F-E500AD6BCAB0}"/>
                </a:ext>
              </a:extLst>
            </p:cNvPr>
            <p:cNvGrpSpPr/>
            <p:nvPr/>
          </p:nvGrpSpPr>
          <p:grpSpPr>
            <a:xfrm>
              <a:off x="4512275" y="2995047"/>
              <a:ext cx="615849" cy="389996"/>
              <a:chOff x="7331443" y="2871665"/>
              <a:chExt cx="615849" cy="389996"/>
            </a:xfrm>
          </p:grpSpPr>
          <p:sp>
            <p:nvSpPr>
              <p:cNvPr id="11" name="箭號: 向右 10">
                <a:extLst>
                  <a:ext uri="{FF2B5EF4-FFF2-40B4-BE49-F238E27FC236}">
                    <a16:creationId xmlns:a16="http://schemas.microsoft.com/office/drawing/2014/main" id="{C9B84A13-BE76-5483-4CCD-E12111F0BDBC}"/>
                  </a:ext>
                </a:extLst>
              </p:cNvPr>
              <p:cNvSpPr/>
              <p:nvPr/>
            </p:nvSpPr>
            <p:spPr>
              <a:xfrm rot="5400000">
                <a:off x="7193252" y="3009856"/>
                <a:ext cx="389996" cy="113613"/>
              </a:xfrm>
              <a:prstGeom prst="rightArrow">
                <a:avLst/>
              </a:prstGeom>
              <a:solidFill>
                <a:srgbClr val="885471"/>
              </a:solidFill>
              <a:ln>
                <a:solidFill>
                  <a:srgbClr val="4A3350"/>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8F93D8F9-39D9-DB61-C08C-4168EB416C6B}"/>
                  </a:ext>
                </a:extLst>
              </p:cNvPr>
              <p:cNvSpPr txBox="1"/>
              <p:nvPr/>
            </p:nvSpPr>
            <p:spPr>
              <a:xfrm>
                <a:off x="7377902" y="2944074"/>
                <a:ext cx="56939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篩選後</a:t>
                </a:r>
              </a:p>
            </p:txBody>
          </p:sp>
        </p:grpSp>
      </p:grpSp>
    </p:spTree>
    <p:extLst>
      <p:ext uri="{BB962C8B-B14F-4D97-AF65-F5344CB8AC3E}">
        <p14:creationId xmlns:p14="http://schemas.microsoft.com/office/powerpoint/2010/main" val="1834166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3511F4-C180-F05F-A81E-5B135B458258}"/>
              </a:ext>
            </a:extLst>
          </p:cNvPr>
          <p:cNvSpPr>
            <a:spLocks noGrp="1"/>
          </p:cNvSpPr>
          <p:nvPr>
            <p:ph type="title"/>
          </p:nvPr>
        </p:nvSpPr>
        <p:spPr/>
        <p:txBody>
          <a:bodyPr>
            <a:normAutofit/>
          </a:bodyPr>
          <a:lstStyle/>
          <a:p>
            <a:r>
              <a:rPr lang="zh-TW" altLang="en-US" sz="4000" dirty="0">
                <a:latin typeface="微軟正黑體" panose="020B0604030504040204" pitchFamily="34" charset="-120"/>
                <a:ea typeface="微軟正黑體" panose="020B0604030504040204" pitchFamily="34" charset="-120"/>
              </a:rPr>
              <a:t>深度學習物件辨識模型 </a:t>
            </a:r>
            <a:r>
              <a:rPr lang="en-US" altLang="zh-TW" sz="4000" dirty="0">
                <a:latin typeface="微軟正黑體" panose="020B0604030504040204" pitchFamily="34" charset="-120"/>
                <a:ea typeface="微軟正黑體" panose="020B0604030504040204" pitchFamily="34" charset="-120"/>
              </a:rPr>
              <a:t>-</a:t>
            </a:r>
            <a:r>
              <a:rPr lang="zh-TW" altLang="en-US" sz="4000" dirty="0">
                <a:latin typeface="微軟正黑體" panose="020B0604030504040204" pitchFamily="34" charset="-120"/>
                <a:ea typeface="微軟正黑體" panose="020B0604030504040204" pitchFamily="34" charset="-120"/>
              </a:rPr>
              <a:t> </a:t>
            </a:r>
            <a:r>
              <a:rPr lang="en-US" altLang="zh-TW" sz="4000" dirty="0">
                <a:latin typeface="微軟正黑體" panose="020B0604030504040204" pitchFamily="34" charset="-120"/>
                <a:ea typeface="微軟正黑體" panose="020B0604030504040204" pitchFamily="34" charset="-120"/>
              </a:rPr>
              <a:t>COCO</a:t>
            </a:r>
            <a:r>
              <a:rPr lang="zh-TW" altLang="en-US" sz="4000" dirty="0">
                <a:latin typeface="微軟正黑體" panose="020B0604030504040204" pitchFamily="34" charset="-120"/>
                <a:ea typeface="微軟正黑體" panose="020B0604030504040204" pitchFamily="34" charset="-120"/>
              </a:rPr>
              <a:t>資料集</a:t>
            </a:r>
          </a:p>
        </p:txBody>
      </p:sp>
      <p:sp>
        <p:nvSpPr>
          <p:cNvPr id="4" name="Rectangle 1">
            <a:extLst>
              <a:ext uri="{FF2B5EF4-FFF2-40B4-BE49-F238E27FC236}">
                <a16:creationId xmlns:a16="http://schemas.microsoft.com/office/drawing/2014/main" id="{BD9F9204-CD2A-0BEE-3DFA-AD6F44DB7002}"/>
              </a:ext>
            </a:extLst>
          </p:cNvPr>
          <p:cNvSpPr>
            <a:spLocks noGrp="1" noChangeArrowheads="1"/>
          </p:cNvSpPr>
          <p:nvPr>
            <p:ph idx="1"/>
          </p:nvPr>
        </p:nvSpPr>
        <p:spPr bwMode="auto">
          <a:xfrm>
            <a:off x="479376" y="1412776"/>
            <a:ext cx="10431761" cy="4921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indent="-285750">
              <a:lnSpc>
                <a:spcPct val="200000"/>
              </a:lnSpc>
            </a:pPr>
            <a:r>
              <a:rPr lang="zh-TW" altLang="en-US" dirty="0">
                <a:latin typeface="微軟正黑體" panose="020B0604030504040204" pitchFamily="34" charset="-120"/>
                <a:ea typeface="微軟正黑體" panose="020B0604030504040204" pitchFamily="34" charset="-120"/>
              </a:rPr>
              <a:t>由</a:t>
            </a:r>
            <a:r>
              <a:rPr lang="en-US" altLang="zh-TW" dirty="0">
                <a:latin typeface="微軟正黑體" panose="020B0604030504040204" pitchFamily="34" charset="-120"/>
                <a:ea typeface="微軟正黑體" panose="020B0604030504040204" pitchFamily="34" charset="-120"/>
              </a:rPr>
              <a:t>Microsoft</a:t>
            </a:r>
            <a:r>
              <a:rPr lang="zh-TW" altLang="en-US" dirty="0">
                <a:latin typeface="微軟正黑體" panose="020B0604030504040204" pitchFamily="34" charset="-120"/>
                <a:ea typeface="微軟正黑體" panose="020B0604030504040204" pitchFamily="34" charset="-120"/>
              </a:rPr>
              <a:t>所提供的</a:t>
            </a:r>
            <a:r>
              <a:rPr lang="en-US" altLang="zh-TW" dirty="0">
                <a:latin typeface="微軟正黑體" panose="020B0604030504040204" pitchFamily="34" charset="-120"/>
                <a:ea typeface="微軟正黑體" panose="020B0604030504040204" pitchFamily="34" charset="-120"/>
              </a:rPr>
              <a:t>COCO</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Common Object in Context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(COCO 2022) Dataset</a:t>
            </a:r>
            <a:r>
              <a:rPr lang="zh-TW" altLang="en-US" dirty="0">
                <a:latin typeface="微軟正黑體" panose="020B0604030504040204" pitchFamily="34" charset="-120"/>
                <a:ea typeface="微軟正黑體" panose="020B0604030504040204" pitchFamily="34" charset="-120"/>
              </a:rPr>
              <a:t>，是一個完整龐大的開源圖像資料庫，也是目前是最廣泛公開的物件檢測數據庫，</a:t>
            </a:r>
            <a:r>
              <a:rPr lang="en-US" altLang="zh-TW" dirty="0">
                <a:latin typeface="微軟正黑體" panose="020B0604030504040204" pitchFamily="34" charset="-120"/>
                <a:ea typeface="微軟正黑體" panose="020B0604030504040204" pitchFamily="34" charset="-120"/>
              </a:rPr>
              <a:t>COCO</a:t>
            </a:r>
            <a:r>
              <a:rPr lang="zh-TW" altLang="en-US" dirty="0">
                <a:latin typeface="微軟正黑體" panose="020B0604030504040204" pitchFamily="34" charset="-120"/>
                <a:ea typeface="微軟正黑體" panose="020B0604030504040204" pitchFamily="34" charset="-120"/>
              </a:rPr>
              <a:t>資料集具有以下幾個特點：</a:t>
            </a:r>
          </a:p>
          <a:p>
            <a:pPr marL="800100" lvl="1"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總數高達</a:t>
            </a:r>
            <a:r>
              <a:rPr lang="en-US" altLang="zh-TW" dirty="0">
                <a:latin typeface="微軟正黑體" panose="020B0604030504040204" pitchFamily="34" charset="-120"/>
                <a:ea typeface="微軟正黑體" panose="020B0604030504040204" pitchFamily="34" charset="-120"/>
              </a:rPr>
              <a:t>33</a:t>
            </a:r>
            <a:r>
              <a:rPr lang="zh-TW" altLang="en-US" dirty="0">
                <a:latin typeface="微軟正黑體" panose="020B0604030504040204" pitchFamily="34" charset="-120"/>
                <a:ea typeface="微軟正黑體" panose="020B0604030504040204" pitchFamily="34" charset="-120"/>
              </a:rPr>
              <a:t>萬張（其中超過</a:t>
            </a:r>
            <a:r>
              <a:rPr lang="en-US" altLang="zh-TW" dirty="0">
                <a:latin typeface="微軟正黑體" panose="020B0604030504040204" pitchFamily="34" charset="-120"/>
                <a:ea typeface="微軟正黑體" panose="020B0604030504040204" pitchFamily="34" charset="-120"/>
              </a:rPr>
              <a:t>20</a:t>
            </a:r>
            <a:r>
              <a:rPr lang="zh-TW" altLang="en-US" dirty="0">
                <a:latin typeface="微軟正黑體" panose="020B0604030504040204" pitchFamily="34" charset="-120"/>
                <a:ea typeface="微軟正黑體" panose="020B0604030504040204" pitchFamily="34" charset="-120"/>
              </a:rPr>
              <a:t>萬張已標記）的圖像</a:t>
            </a:r>
          </a:p>
          <a:p>
            <a:pPr marL="800100" lvl="1" indent="-342900">
              <a:lnSpc>
                <a:spcPct val="200000"/>
              </a:lnSpc>
              <a:buFont typeface="+mj-lt"/>
              <a:buAutoNum type="arabicPeriod"/>
            </a:pPr>
            <a:r>
              <a:rPr lang="en-US" altLang="zh-TW" dirty="0">
                <a:latin typeface="微軟正黑體" panose="020B0604030504040204" pitchFamily="34" charset="-120"/>
                <a:ea typeface="微軟正黑體" panose="020B0604030504040204" pitchFamily="34" charset="-120"/>
              </a:rPr>
              <a:t>150</a:t>
            </a:r>
            <a:r>
              <a:rPr lang="zh-TW" altLang="en-US" dirty="0">
                <a:latin typeface="微軟正黑體" panose="020B0604030504040204" pitchFamily="34" charset="-120"/>
                <a:ea typeface="微軟正黑體" panose="020B0604030504040204" pitchFamily="34" charset="-120"/>
              </a:rPr>
              <a:t>萬個物件、分屬</a:t>
            </a:r>
            <a:r>
              <a:rPr lang="en-US" altLang="zh-TW" dirty="0">
                <a:latin typeface="微軟正黑體" panose="020B0604030504040204" pitchFamily="34" charset="-120"/>
                <a:ea typeface="微軟正黑體" panose="020B0604030504040204" pitchFamily="34" charset="-120"/>
              </a:rPr>
              <a:t>80</a:t>
            </a:r>
            <a:r>
              <a:rPr lang="zh-TW" altLang="en-US" dirty="0">
                <a:latin typeface="微軟正黑體" panose="020B0604030504040204" pitchFamily="34" charset="-120"/>
                <a:ea typeface="微軟正黑體" panose="020B0604030504040204" pitchFamily="34" charset="-120"/>
              </a:rPr>
              <a:t>種</a:t>
            </a:r>
            <a:r>
              <a:rPr lang="en-US" altLang="zh-TW" dirty="0">
                <a:latin typeface="微軟正黑體" panose="020B0604030504040204" pitchFamily="34" charset="-120"/>
                <a:ea typeface="微軟正黑體" panose="020B0604030504040204" pitchFamily="34" charset="-120"/>
              </a:rPr>
              <a:t>thing classes </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91</a:t>
            </a:r>
            <a:r>
              <a:rPr lang="zh-TW" altLang="en-US" dirty="0">
                <a:latin typeface="微軟正黑體" panose="020B0604030504040204" pitchFamily="34" charset="-120"/>
                <a:ea typeface="微軟正黑體" panose="020B0604030504040204" pitchFamily="34" charset="-120"/>
              </a:rPr>
              <a:t>種</a:t>
            </a:r>
            <a:r>
              <a:rPr lang="en-US" altLang="zh-TW" dirty="0">
                <a:latin typeface="微軟正黑體" panose="020B0604030504040204" pitchFamily="34" charset="-120"/>
                <a:ea typeface="微軟正黑體" panose="020B0604030504040204" pitchFamily="34" charset="-120"/>
              </a:rPr>
              <a:t>stuff classes</a:t>
            </a:r>
          </a:p>
          <a:p>
            <a:pPr marL="800100" lvl="1"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其中</a:t>
            </a:r>
            <a:r>
              <a:rPr lang="en-US" altLang="zh-TW" dirty="0">
                <a:latin typeface="微軟正黑體" panose="020B0604030504040204" pitchFamily="34" charset="-120"/>
                <a:ea typeface="微軟正黑體" panose="020B0604030504040204" pitchFamily="34" charset="-120"/>
              </a:rPr>
              <a:t>25</a:t>
            </a:r>
            <a:r>
              <a:rPr lang="zh-TW" altLang="en-US" dirty="0">
                <a:latin typeface="微軟正黑體" panose="020B0604030504040204" pitchFamily="34" charset="-120"/>
                <a:ea typeface="微軟正黑體" panose="020B0604030504040204" pitchFamily="34" charset="-120"/>
              </a:rPr>
              <a:t>萬個「</a:t>
            </a:r>
            <a:r>
              <a:rPr lang="en-US" altLang="zh-TW" dirty="0">
                <a:latin typeface="微軟正黑體" panose="020B0604030504040204" pitchFamily="34" charset="-120"/>
                <a:ea typeface="微軟正黑體" panose="020B0604030504040204" pitchFamily="34" charset="-120"/>
              </a:rPr>
              <a:t>person</a:t>
            </a:r>
            <a:r>
              <a:rPr lang="zh-TW" altLang="en-US" dirty="0">
                <a:latin typeface="微軟正黑體" panose="020B0604030504040204" pitchFamily="34" charset="-120"/>
                <a:ea typeface="微軟正黑體" panose="020B0604030504040204" pitchFamily="34" charset="-120"/>
              </a:rPr>
              <a:t>」的類別有針對肢體作</a:t>
            </a:r>
            <a:r>
              <a:rPr lang="en-US" altLang="zh-TW" dirty="0">
                <a:latin typeface="微軟正黑體" panose="020B0604030504040204" pitchFamily="34" charset="-120"/>
                <a:ea typeface="微軟正黑體" panose="020B0604030504040204" pitchFamily="34" charset="-120"/>
              </a:rPr>
              <a:t>landmarks</a:t>
            </a:r>
            <a:r>
              <a:rPr lang="zh-TW" altLang="en-US" dirty="0">
                <a:latin typeface="微軟正黑體" panose="020B0604030504040204" pitchFamily="34" charset="-120"/>
                <a:ea typeface="微軟正黑體" panose="020B0604030504040204" pitchFamily="34" charset="-120"/>
              </a:rPr>
              <a:t>標記</a:t>
            </a:r>
          </a:p>
          <a:p>
            <a:pPr marL="342900" indent="-342900">
              <a:lnSpc>
                <a:spcPct val="200000"/>
              </a:lnSpc>
            </a:pPr>
            <a:r>
              <a:rPr lang="zh-TW" altLang="en-US" dirty="0">
                <a:latin typeface="微軟正黑體" panose="020B0604030504040204" pitchFamily="34" charset="-120"/>
                <a:ea typeface="微軟正黑體" panose="020B0604030504040204" pitchFamily="34" charset="-120"/>
              </a:rPr>
              <a:t>本計畫使用全景分割作為特徵提取方法之一，採用</a:t>
            </a:r>
            <a:r>
              <a:rPr lang="en-US" altLang="zh-TW" dirty="0">
                <a:latin typeface="微軟正黑體" panose="020B0604030504040204" pitchFamily="34" charset="-120"/>
                <a:ea typeface="微軟正黑體" panose="020B0604030504040204" pitchFamily="34" charset="-120"/>
              </a:rPr>
              <a:t>COCO</a:t>
            </a:r>
            <a:r>
              <a:rPr lang="zh-TW" altLang="en-US" dirty="0">
                <a:latin typeface="微軟正黑體" panose="020B0604030504040204" pitchFamily="34" charset="-120"/>
                <a:ea typeface="微軟正黑體" panose="020B0604030504040204" pitchFamily="34" charset="-120"/>
              </a:rPr>
              <a:t>資料集中的</a:t>
            </a:r>
            <a:r>
              <a:rPr lang="en-US" altLang="zh-TW" dirty="0">
                <a:latin typeface="微軟正黑體" panose="020B0604030504040204" pitchFamily="34" charset="-120"/>
                <a:ea typeface="微軟正黑體" panose="020B0604030504040204" pitchFamily="34" charset="-120"/>
              </a:rPr>
              <a:t>80</a:t>
            </a:r>
            <a:r>
              <a:rPr lang="zh-TW" altLang="en-US" dirty="0">
                <a:latin typeface="微軟正黑體" panose="020B0604030504040204" pitchFamily="34" charset="-120"/>
                <a:ea typeface="微軟正黑體" panose="020B0604030504040204" pitchFamily="34" charset="-120"/>
              </a:rPr>
              <a:t>種</a:t>
            </a:r>
            <a:r>
              <a:rPr lang="en-US" altLang="zh-TW" dirty="0">
                <a:latin typeface="微軟正黑體" panose="020B0604030504040204" pitchFamily="34" charset="-120"/>
                <a:ea typeface="微軟正黑體" panose="020B0604030504040204" pitchFamily="34" charset="-120"/>
              </a:rPr>
              <a:t>thing classes</a:t>
            </a:r>
          </a:p>
          <a:p>
            <a:pPr marL="0" indent="0">
              <a:lnSpc>
                <a:spcPct val="200000"/>
              </a:lnSpc>
              <a:buNone/>
            </a:pP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以及</a:t>
            </a:r>
            <a:r>
              <a:rPr lang="en-US" altLang="zh-TW" dirty="0">
                <a:latin typeface="微軟正黑體" panose="020B0604030504040204" pitchFamily="34" charset="-120"/>
                <a:ea typeface="微軟正黑體" panose="020B0604030504040204" pitchFamily="34" charset="-120"/>
              </a:rPr>
              <a:t>54</a:t>
            </a:r>
            <a:r>
              <a:rPr lang="zh-TW" altLang="en-US" dirty="0">
                <a:latin typeface="微軟正黑體" panose="020B0604030504040204" pitchFamily="34" charset="-120"/>
                <a:ea typeface="微軟正黑體" panose="020B0604030504040204" pitchFamily="34" charset="-120"/>
              </a:rPr>
              <a:t>種</a:t>
            </a:r>
            <a:r>
              <a:rPr lang="en-US" altLang="zh-TW" dirty="0">
                <a:latin typeface="微軟正黑體" panose="020B0604030504040204" pitchFamily="34" charset="-120"/>
                <a:ea typeface="微軟正黑體" panose="020B0604030504040204" pitchFamily="34" charset="-120"/>
              </a:rPr>
              <a:t>stuff classes(</a:t>
            </a:r>
            <a:r>
              <a:rPr lang="zh-TW" altLang="en-US" dirty="0">
                <a:latin typeface="微軟正黑體" panose="020B0604030504040204" pitchFamily="34" charset="-120"/>
                <a:ea typeface="微軟正黑體" panose="020B0604030504040204" pitchFamily="34" charset="-120"/>
              </a:rPr>
              <a:t>針對</a:t>
            </a:r>
            <a:r>
              <a:rPr lang="en-US" altLang="zh-TW" dirty="0">
                <a:latin typeface="微軟正黑體" panose="020B0604030504040204" pitchFamily="34" charset="-120"/>
                <a:ea typeface="微軟正黑體" panose="020B0604030504040204" pitchFamily="34" charset="-120"/>
              </a:rPr>
              <a:t>Panoptic Segmentation)</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07680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A65435-5E1F-43B7-A14F-88FB9F4B9567}"/>
              </a:ext>
            </a:extLst>
          </p:cNvPr>
          <p:cNvSpPr>
            <a:spLocks noGrp="1"/>
          </p:cNvSpPr>
          <p:nvPr>
            <p:ph type="title"/>
          </p:nvPr>
        </p:nvSpPr>
        <p:spPr>
          <a:xfrm>
            <a:off x="407368" y="300142"/>
            <a:ext cx="6480720" cy="766800"/>
          </a:xfrm>
        </p:spPr>
        <p:txBody>
          <a:bodyPr>
            <a:noAutofit/>
          </a:bodyPr>
          <a:lstStyle/>
          <a:p>
            <a:r>
              <a:rPr lang="zh-TW" altLang="en-US" sz="4400" spc="300" dirty="0">
                <a:latin typeface="微軟正黑體" panose="020B0604030504040204" pitchFamily="34" charset="-120"/>
                <a:ea typeface="微軟正黑體" panose="020B0604030504040204" pitchFamily="34" charset="-120"/>
              </a:rPr>
              <a:t>圖像分類準則</a:t>
            </a:r>
          </a:p>
        </p:txBody>
      </p:sp>
      <p:sp>
        <p:nvSpPr>
          <p:cNvPr id="3" name="投影片編號版面配置區 2">
            <a:extLst>
              <a:ext uri="{FF2B5EF4-FFF2-40B4-BE49-F238E27FC236}">
                <a16:creationId xmlns:a16="http://schemas.microsoft.com/office/drawing/2014/main" id="{10899D00-03D2-42C4-8288-042C344FB499}"/>
              </a:ext>
            </a:extLst>
          </p:cNvPr>
          <p:cNvSpPr>
            <a:spLocks noGrp="1"/>
          </p:cNvSpPr>
          <p:nvPr>
            <p:ph type="sldNum" sz="quarter" idx="12"/>
          </p:nvPr>
        </p:nvSpPr>
        <p:spPr/>
        <p:txBody>
          <a:bodyPr/>
          <a:lstStyle/>
          <a:p>
            <a:fld id="{B72C9A54-4ED8-4F34-AB1D-A40FF589960D}" type="slidenum">
              <a:rPr lang="zh-TW" altLang="en-US" smtClean="0"/>
              <a:t>19</a:t>
            </a:fld>
            <a:endParaRPr lang="zh-TW" altLang="en-US" dirty="0"/>
          </a:p>
        </p:txBody>
      </p:sp>
      <p:graphicFrame>
        <p:nvGraphicFramePr>
          <p:cNvPr id="4" name="表格 24">
            <a:extLst>
              <a:ext uri="{FF2B5EF4-FFF2-40B4-BE49-F238E27FC236}">
                <a16:creationId xmlns:a16="http://schemas.microsoft.com/office/drawing/2014/main" id="{97361E7C-92FB-45E2-9942-921B74D349C2}"/>
              </a:ext>
            </a:extLst>
          </p:cNvPr>
          <p:cNvGraphicFramePr>
            <a:graphicFrameLocks noGrp="1"/>
          </p:cNvGraphicFramePr>
          <p:nvPr>
            <p:extLst>
              <p:ext uri="{D42A27DB-BD31-4B8C-83A1-F6EECF244321}">
                <p14:modId xmlns:p14="http://schemas.microsoft.com/office/powerpoint/2010/main" val="2582601558"/>
              </p:ext>
            </p:extLst>
          </p:nvPr>
        </p:nvGraphicFramePr>
        <p:xfrm>
          <a:off x="407368" y="2975427"/>
          <a:ext cx="4157605" cy="3350882"/>
        </p:xfrm>
        <a:graphic>
          <a:graphicData uri="http://schemas.openxmlformats.org/drawingml/2006/table">
            <a:tbl>
              <a:tblPr firstRow="1" bandRow="1">
                <a:tableStyleId>{00A15C55-8517-42AA-B614-E9B94910E393}</a:tableStyleId>
              </a:tblPr>
              <a:tblGrid>
                <a:gridCol w="687796">
                  <a:extLst>
                    <a:ext uri="{9D8B030D-6E8A-4147-A177-3AD203B41FA5}">
                      <a16:colId xmlns:a16="http://schemas.microsoft.com/office/drawing/2014/main" val="3747619066"/>
                    </a:ext>
                  </a:extLst>
                </a:gridCol>
                <a:gridCol w="1738844">
                  <a:extLst>
                    <a:ext uri="{9D8B030D-6E8A-4147-A177-3AD203B41FA5}">
                      <a16:colId xmlns:a16="http://schemas.microsoft.com/office/drawing/2014/main" val="1848938375"/>
                    </a:ext>
                  </a:extLst>
                </a:gridCol>
                <a:gridCol w="1730965">
                  <a:extLst>
                    <a:ext uri="{9D8B030D-6E8A-4147-A177-3AD203B41FA5}">
                      <a16:colId xmlns:a16="http://schemas.microsoft.com/office/drawing/2014/main" val="2820961089"/>
                    </a:ext>
                  </a:extLst>
                </a:gridCol>
              </a:tblGrid>
              <a:tr h="647298">
                <a:tc>
                  <a:txBody>
                    <a:bodyPr/>
                    <a:lstStyle/>
                    <a:p>
                      <a:pPr algn="ctr"/>
                      <a:r>
                        <a:rPr lang="en-US" altLang="zh-TW" sz="1800" dirty="0"/>
                        <a:t>Class</a:t>
                      </a:r>
                      <a:endParaRPr lang="zh-TW" altLang="en-US" sz="1800" dirty="0"/>
                    </a:p>
                  </a:txBody>
                  <a:tcPr anchor="ctr"/>
                </a:tc>
                <a:tc>
                  <a:txBody>
                    <a:bodyPr/>
                    <a:lstStyle/>
                    <a:p>
                      <a:pPr algn="ctr"/>
                      <a:r>
                        <a:rPr lang="en-US" altLang="zh-TW" sz="1800" dirty="0"/>
                        <a:t>Range of SD</a:t>
                      </a:r>
                      <a:endParaRPr lang="zh-TW" altLang="en-US" sz="1800" dirty="0"/>
                    </a:p>
                  </a:txBody>
                  <a:tcPr anchor="ctr"/>
                </a:tc>
                <a:tc>
                  <a:txBody>
                    <a:bodyPr/>
                    <a:lstStyle/>
                    <a:p>
                      <a:pPr algn="ctr"/>
                      <a:r>
                        <a:rPr lang="en-US" altLang="zh-TW" sz="1800" dirty="0"/>
                        <a:t>Cumulative percent</a:t>
                      </a:r>
                      <a:endParaRPr lang="zh-TW" altLang="en-US" sz="1800" dirty="0"/>
                    </a:p>
                  </a:txBody>
                  <a:tcPr anchor="ctr"/>
                </a:tc>
                <a:extLst>
                  <a:ext uri="{0D108BD9-81ED-4DB2-BD59-A6C34878D82A}">
                    <a16:rowId xmlns:a16="http://schemas.microsoft.com/office/drawing/2014/main" val="3346241936"/>
                  </a:ext>
                </a:extLst>
              </a:tr>
              <a:tr h="500636">
                <a:tc>
                  <a:txBody>
                    <a:bodyPr/>
                    <a:lstStyle/>
                    <a:p>
                      <a:pPr algn="ctr"/>
                      <a:r>
                        <a:rPr lang="en-US" altLang="zh-TW" sz="2000" b="1" dirty="0">
                          <a:solidFill>
                            <a:srgbClr val="FF0000"/>
                          </a:solidFill>
                        </a:rPr>
                        <a:t>A</a:t>
                      </a:r>
                      <a:endParaRPr lang="zh-TW" altLang="en-US" sz="2000" b="1" dirty="0">
                        <a:solidFill>
                          <a:srgbClr val="FF0000"/>
                        </a:solidFill>
                      </a:endParaRPr>
                    </a:p>
                  </a:txBody>
                  <a:tcPr anchor="ctr"/>
                </a:tc>
                <a:tc>
                  <a:txBody>
                    <a:bodyPr/>
                    <a:lstStyle/>
                    <a:p>
                      <a:pPr algn="ctr"/>
                      <a:r>
                        <a:rPr lang="en-US" altLang="zh-TW" sz="2000" b="1" dirty="0">
                          <a:solidFill>
                            <a:srgbClr val="FF0000"/>
                          </a:solidFill>
                        </a:rPr>
                        <a:t>1.5 </a:t>
                      </a:r>
                      <a:r>
                        <a:rPr lang="el-GR" altLang="zh-TW" sz="2000" b="1" dirty="0">
                          <a:solidFill>
                            <a:srgbClr val="FF0000"/>
                          </a:solidFill>
                          <a:effectLst/>
                        </a:rPr>
                        <a:t>σ</a:t>
                      </a:r>
                      <a:r>
                        <a:rPr lang="en-US" altLang="zh-TW" sz="2000" b="1" dirty="0">
                          <a:solidFill>
                            <a:srgbClr val="FF0000"/>
                          </a:solidFill>
                          <a:effectLst/>
                        </a:rPr>
                        <a:t> </a:t>
                      </a:r>
                      <a:r>
                        <a:rPr lang="zh-TW" altLang="en-US" sz="2000" b="1" dirty="0">
                          <a:solidFill>
                            <a:srgbClr val="FF0000"/>
                          </a:solidFill>
                        </a:rPr>
                        <a:t>↑</a:t>
                      </a:r>
                      <a:endParaRPr lang="zh-TW" altLang="en-US" sz="2000" b="1" dirty="0"/>
                    </a:p>
                  </a:txBody>
                  <a:tcPr anchor="ctr"/>
                </a:tc>
                <a:tc>
                  <a:txBody>
                    <a:bodyPr/>
                    <a:lstStyle/>
                    <a:p>
                      <a:pPr algn="ctr"/>
                      <a:r>
                        <a:rPr lang="en-US" altLang="zh-TW" sz="2000" b="1" dirty="0">
                          <a:solidFill>
                            <a:srgbClr val="FF0000"/>
                          </a:solidFill>
                        </a:rPr>
                        <a:t>6.68%</a:t>
                      </a:r>
                      <a:endParaRPr lang="zh-TW" altLang="en-US" sz="2000" b="1" dirty="0"/>
                    </a:p>
                  </a:txBody>
                  <a:tcPr anchor="ctr"/>
                </a:tc>
                <a:extLst>
                  <a:ext uri="{0D108BD9-81ED-4DB2-BD59-A6C34878D82A}">
                    <a16:rowId xmlns:a16="http://schemas.microsoft.com/office/drawing/2014/main" val="650474878"/>
                  </a:ext>
                </a:extLst>
              </a:tr>
              <a:tr h="500636">
                <a:tc>
                  <a:txBody>
                    <a:bodyPr/>
                    <a:lstStyle/>
                    <a:p>
                      <a:pPr algn="ctr"/>
                      <a:r>
                        <a:rPr lang="en-US" altLang="zh-TW" sz="2000" b="1" dirty="0">
                          <a:solidFill>
                            <a:srgbClr val="00B050"/>
                          </a:solidFill>
                        </a:rPr>
                        <a:t>B</a:t>
                      </a:r>
                      <a:endParaRPr lang="zh-TW" altLang="en-US" sz="2000" b="1" dirty="0">
                        <a:solidFill>
                          <a:srgbClr val="00B050"/>
                        </a:solidFill>
                      </a:endParaRPr>
                    </a:p>
                  </a:txBody>
                  <a:tcPr anchor="ctr"/>
                </a:tc>
                <a:tc>
                  <a:txBody>
                    <a:bodyPr/>
                    <a:lstStyle/>
                    <a:p>
                      <a:pPr algn="ctr"/>
                      <a:r>
                        <a:rPr lang="en-US" altLang="zh-TW" sz="2000" b="1" dirty="0">
                          <a:solidFill>
                            <a:srgbClr val="00B050"/>
                          </a:solidFill>
                        </a:rPr>
                        <a:t>0.5</a:t>
                      </a:r>
                      <a:r>
                        <a:rPr lang="el-GR" altLang="zh-TW" sz="2000" b="1" dirty="0">
                          <a:solidFill>
                            <a:srgbClr val="00B050"/>
                          </a:solidFill>
                          <a:effectLst/>
                        </a:rPr>
                        <a:t> σ</a:t>
                      </a:r>
                      <a:r>
                        <a:rPr lang="zh-TW" altLang="en-US" sz="2000" b="1" dirty="0">
                          <a:solidFill>
                            <a:srgbClr val="00B050"/>
                          </a:solidFill>
                        </a:rPr>
                        <a:t> </a:t>
                      </a:r>
                      <a:r>
                        <a:rPr lang="en-US" altLang="zh-TW" sz="2000" b="1" dirty="0">
                          <a:solidFill>
                            <a:srgbClr val="00B050"/>
                          </a:solidFill>
                        </a:rPr>
                        <a:t>–</a:t>
                      </a:r>
                      <a:r>
                        <a:rPr lang="zh-TW" altLang="en-US" sz="2000" b="1" dirty="0">
                          <a:solidFill>
                            <a:srgbClr val="00B050"/>
                          </a:solidFill>
                        </a:rPr>
                        <a:t> </a:t>
                      </a:r>
                      <a:r>
                        <a:rPr lang="en-US" altLang="zh-TW" sz="2000" b="1" dirty="0">
                          <a:solidFill>
                            <a:srgbClr val="00B050"/>
                          </a:solidFill>
                        </a:rPr>
                        <a:t>1.49</a:t>
                      </a:r>
                      <a:r>
                        <a:rPr lang="el-GR" altLang="zh-TW" sz="2000" b="1" dirty="0">
                          <a:solidFill>
                            <a:srgbClr val="00B050"/>
                          </a:solidFill>
                          <a:effectLst/>
                        </a:rPr>
                        <a:t> σ</a:t>
                      </a:r>
                      <a:endParaRPr lang="zh-TW" altLang="en-US" sz="2000" b="1" dirty="0"/>
                    </a:p>
                  </a:txBody>
                  <a:tcPr anchor="ctr"/>
                </a:tc>
                <a:tc>
                  <a:txBody>
                    <a:bodyPr/>
                    <a:lstStyle/>
                    <a:p>
                      <a:pPr algn="ctr"/>
                      <a:r>
                        <a:rPr lang="en-US" altLang="zh-TW" sz="2000" b="1" dirty="0">
                          <a:solidFill>
                            <a:srgbClr val="00B050"/>
                          </a:solidFill>
                          <a:effectLst/>
                        </a:rPr>
                        <a:t>24.17%</a:t>
                      </a:r>
                      <a:endParaRPr lang="zh-TW" altLang="en-US" sz="2000" b="1" dirty="0"/>
                    </a:p>
                  </a:txBody>
                  <a:tcPr anchor="ctr"/>
                </a:tc>
                <a:extLst>
                  <a:ext uri="{0D108BD9-81ED-4DB2-BD59-A6C34878D82A}">
                    <a16:rowId xmlns:a16="http://schemas.microsoft.com/office/drawing/2014/main" val="3141805071"/>
                  </a:ext>
                </a:extLst>
              </a:tr>
              <a:tr h="500636">
                <a:tc>
                  <a:txBody>
                    <a:bodyPr/>
                    <a:lstStyle/>
                    <a:p>
                      <a:pPr algn="ctr"/>
                      <a:r>
                        <a:rPr lang="en-US" altLang="zh-TW" sz="2000" b="1" dirty="0">
                          <a:solidFill>
                            <a:srgbClr val="7030A0"/>
                          </a:solidFill>
                        </a:rPr>
                        <a:t>C</a:t>
                      </a:r>
                      <a:endParaRPr lang="zh-TW" altLang="en-US" sz="2000" b="1" dirty="0">
                        <a:solidFill>
                          <a:srgbClr val="7030A0"/>
                        </a:solidFill>
                      </a:endParaRPr>
                    </a:p>
                  </a:txBody>
                  <a:tcPr anchor="ctr"/>
                </a:tc>
                <a:tc>
                  <a:txBody>
                    <a:bodyPr/>
                    <a:lstStyle/>
                    <a:p>
                      <a:pPr algn="ctr"/>
                      <a:r>
                        <a:rPr lang="en-US" altLang="zh-TW" sz="2000" b="1" dirty="0">
                          <a:solidFill>
                            <a:srgbClr val="7030A0"/>
                          </a:solidFill>
                        </a:rPr>
                        <a:t>-0.5</a:t>
                      </a:r>
                      <a:r>
                        <a:rPr lang="el-GR" altLang="zh-TW" sz="2000" b="1" dirty="0">
                          <a:solidFill>
                            <a:srgbClr val="7030A0"/>
                          </a:solidFill>
                          <a:effectLst/>
                        </a:rPr>
                        <a:t> σ</a:t>
                      </a:r>
                      <a:r>
                        <a:rPr lang="zh-TW" altLang="en-US" sz="2000" b="1" dirty="0">
                          <a:solidFill>
                            <a:srgbClr val="7030A0"/>
                          </a:solidFill>
                        </a:rPr>
                        <a:t> </a:t>
                      </a:r>
                      <a:r>
                        <a:rPr lang="en-US" altLang="zh-TW" sz="2000" b="1" dirty="0">
                          <a:solidFill>
                            <a:srgbClr val="7030A0"/>
                          </a:solidFill>
                        </a:rPr>
                        <a:t>–</a:t>
                      </a:r>
                      <a:r>
                        <a:rPr lang="zh-TW" altLang="en-US" sz="2000" b="1" dirty="0">
                          <a:solidFill>
                            <a:srgbClr val="7030A0"/>
                          </a:solidFill>
                        </a:rPr>
                        <a:t> </a:t>
                      </a:r>
                      <a:r>
                        <a:rPr lang="en-US" altLang="zh-TW" sz="2000" b="1" dirty="0">
                          <a:solidFill>
                            <a:srgbClr val="7030A0"/>
                          </a:solidFill>
                        </a:rPr>
                        <a:t>0.49</a:t>
                      </a:r>
                      <a:r>
                        <a:rPr lang="el-GR" altLang="zh-TW" sz="2000" b="1" dirty="0">
                          <a:solidFill>
                            <a:srgbClr val="7030A0"/>
                          </a:solidFill>
                          <a:effectLst/>
                        </a:rPr>
                        <a:t> σ</a:t>
                      </a:r>
                      <a:r>
                        <a:rPr lang="zh-TW" altLang="en-US" sz="2000" b="1" dirty="0">
                          <a:solidFill>
                            <a:srgbClr val="7030A0"/>
                          </a:solidFill>
                          <a:effectLst/>
                        </a:rPr>
                        <a:t> </a:t>
                      </a:r>
                      <a:endParaRPr lang="zh-TW" altLang="en-US" sz="2000" b="1" dirty="0"/>
                    </a:p>
                  </a:txBody>
                  <a:tcPr anchor="ctr"/>
                </a:tc>
                <a:tc>
                  <a:txBody>
                    <a:bodyPr/>
                    <a:lstStyle/>
                    <a:p>
                      <a:pPr algn="ctr"/>
                      <a:r>
                        <a:rPr lang="en-US" altLang="zh-TW" sz="2000" b="1" dirty="0">
                          <a:solidFill>
                            <a:srgbClr val="7030A0"/>
                          </a:solidFill>
                          <a:effectLst/>
                        </a:rPr>
                        <a:t>37.94%</a:t>
                      </a:r>
                      <a:endParaRPr lang="zh-TW" altLang="en-US" sz="2000" b="1" dirty="0"/>
                    </a:p>
                  </a:txBody>
                  <a:tcPr anchor="ctr"/>
                </a:tc>
                <a:extLst>
                  <a:ext uri="{0D108BD9-81ED-4DB2-BD59-A6C34878D82A}">
                    <a16:rowId xmlns:a16="http://schemas.microsoft.com/office/drawing/2014/main" val="1786277504"/>
                  </a:ext>
                </a:extLst>
              </a:tr>
              <a:tr h="661677">
                <a:tc>
                  <a:txBody>
                    <a:bodyPr/>
                    <a:lstStyle/>
                    <a:p>
                      <a:pPr algn="ctr"/>
                      <a:r>
                        <a:rPr lang="en-US" altLang="zh-TW" sz="2000" b="1" dirty="0">
                          <a:solidFill>
                            <a:srgbClr val="FFC000"/>
                          </a:solidFill>
                        </a:rPr>
                        <a:t>D</a:t>
                      </a:r>
                      <a:endParaRPr lang="zh-TW" altLang="en-US" sz="2000" b="1" dirty="0">
                        <a:solidFill>
                          <a:srgbClr val="FFC000"/>
                        </a:solidFill>
                      </a:endParaRPr>
                    </a:p>
                  </a:txBody>
                  <a:tcPr anchor="ctr"/>
                </a:tc>
                <a:tc>
                  <a:txBody>
                    <a:bodyPr/>
                    <a:lstStyle/>
                    <a:p>
                      <a:pPr algn="ctr"/>
                      <a:r>
                        <a:rPr lang="en-US" altLang="zh-TW" sz="2000" b="1" dirty="0">
                          <a:solidFill>
                            <a:srgbClr val="FFC000"/>
                          </a:solidFill>
                        </a:rPr>
                        <a:t>-1.5</a:t>
                      </a:r>
                      <a:r>
                        <a:rPr lang="el-GR" altLang="zh-TW" sz="2000" b="1" dirty="0">
                          <a:solidFill>
                            <a:srgbClr val="FFC000"/>
                          </a:solidFill>
                          <a:effectLst/>
                        </a:rPr>
                        <a:t> σ</a:t>
                      </a:r>
                      <a:r>
                        <a:rPr lang="zh-TW" altLang="en-US" sz="2000" b="1" dirty="0">
                          <a:solidFill>
                            <a:srgbClr val="FFC000"/>
                          </a:solidFill>
                        </a:rPr>
                        <a:t> </a:t>
                      </a:r>
                      <a:r>
                        <a:rPr lang="en-US" altLang="zh-TW" sz="2000" b="1" dirty="0">
                          <a:solidFill>
                            <a:srgbClr val="FFC000"/>
                          </a:solidFill>
                        </a:rPr>
                        <a:t>–</a:t>
                      </a:r>
                      <a:r>
                        <a:rPr lang="zh-TW" altLang="en-US" sz="2000" b="1" dirty="0">
                          <a:solidFill>
                            <a:srgbClr val="FFC000"/>
                          </a:solidFill>
                        </a:rPr>
                        <a:t> </a:t>
                      </a:r>
                      <a:r>
                        <a:rPr lang="en-US" altLang="zh-TW" sz="2000" b="1" dirty="0">
                          <a:solidFill>
                            <a:srgbClr val="FFC000"/>
                          </a:solidFill>
                        </a:rPr>
                        <a:t>-0.51</a:t>
                      </a:r>
                      <a:r>
                        <a:rPr lang="el-GR" altLang="zh-TW" sz="2000" b="1" dirty="0">
                          <a:solidFill>
                            <a:srgbClr val="FFC000"/>
                          </a:solidFill>
                          <a:effectLst/>
                        </a:rPr>
                        <a:t> σ</a:t>
                      </a:r>
                      <a:r>
                        <a:rPr lang="en-US" altLang="zh-TW" sz="2000" b="1" dirty="0">
                          <a:solidFill>
                            <a:srgbClr val="FFC000"/>
                          </a:solidFill>
                          <a:effectLst/>
                        </a:rPr>
                        <a:t> </a:t>
                      </a:r>
                      <a:endParaRPr lang="zh-TW" altLang="en-US" sz="2000" b="1" dirty="0"/>
                    </a:p>
                  </a:txBody>
                  <a:tcPr anchor="ctr"/>
                </a:tc>
                <a:tc>
                  <a:txBody>
                    <a:bodyPr/>
                    <a:lstStyle/>
                    <a:p>
                      <a:pPr algn="ctr"/>
                      <a:r>
                        <a:rPr lang="en-US" altLang="zh-TW" sz="2000" b="1" dirty="0">
                          <a:solidFill>
                            <a:srgbClr val="FFC000"/>
                          </a:solidFill>
                          <a:effectLst/>
                        </a:rPr>
                        <a:t>24.17%</a:t>
                      </a:r>
                      <a:endParaRPr lang="zh-TW" altLang="en-US" sz="2000" b="1" dirty="0"/>
                    </a:p>
                  </a:txBody>
                  <a:tcPr anchor="ctr"/>
                </a:tc>
                <a:extLst>
                  <a:ext uri="{0D108BD9-81ED-4DB2-BD59-A6C34878D82A}">
                    <a16:rowId xmlns:a16="http://schemas.microsoft.com/office/drawing/2014/main" val="743431125"/>
                  </a:ext>
                </a:extLst>
              </a:tr>
              <a:tr h="500636">
                <a:tc>
                  <a:txBody>
                    <a:bodyPr/>
                    <a:lstStyle/>
                    <a:p>
                      <a:pPr algn="ctr"/>
                      <a:r>
                        <a:rPr lang="en-US" altLang="zh-TW" sz="2000" b="1" dirty="0">
                          <a:solidFill>
                            <a:schemeClr val="accent1">
                              <a:lumMod val="60000"/>
                              <a:lumOff val="40000"/>
                            </a:schemeClr>
                          </a:solidFill>
                        </a:rPr>
                        <a:t>E</a:t>
                      </a:r>
                      <a:endParaRPr lang="zh-TW" altLang="en-US" sz="2000" b="1" dirty="0">
                        <a:solidFill>
                          <a:schemeClr val="accent1">
                            <a:lumMod val="60000"/>
                            <a:lumOff val="40000"/>
                          </a:schemeClr>
                        </a:solidFill>
                      </a:endParaRPr>
                    </a:p>
                  </a:txBody>
                  <a:tcPr anchor="ctr"/>
                </a:tc>
                <a:tc>
                  <a:txBody>
                    <a:bodyPr/>
                    <a:lstStyle/>
                    <a:p>
                      <a:pPr algn="ctr"/>
                      <a:r>
                        <a:rPr lang="en-US" altLang="zh-TW" sz="2000" b="1" dirty="0">
                          <a:solidFill>
                            <a:schemeClr val="accent1">
                              <a:lumMod val="60000"/>
                              <a:lumOff val="40000"/>
                            </a:schemeClr>
                          </a:solidFill>
                        </a:rPr>
                        <a:t>-1.51</a:t>
                      </a:r>
                      <a:r>
                        <a:rPr lang="el-GR" altLang="zh-TW" sz="2000" b="1" dirty="0">
                          <a:solidFill>
                            <a:schemeClr val="accent1">
                              <a:lumMod val="60000"/>
                              <a:lumOff val="40000"/>
                            </a:schemeClr>
                          </a:solidFill>
                          <a:effectLst/>
                        </a:rPr>
                        <a:t> σ</a:t>
                      </a:r>
                      <a:r>
                        <a:rPr lang="zh-TW" altLang="en-US" sz="2000" b="1" dirty="0">
                          <a:solidFill>
                            <a:schemeClr val="accent1">
                              <a:lumMod val="60000"/>
                              <a:lumOff val="40000"/>
                            </a:schemeClr>
                          </a:solidFill>
                        </a:rPr>
                        <a:t> ↓ </a:t>
                      </a:r>
                      <a:endParaRPr lang="zh-TW" altLang="en-US" sz="2000" b="1" dirty="0"/>
                    </a:p>
                  </a:txBody>
                  <a:tcPr anchor="ctr"/>
                </a:tc>
                <a:tc>
                  <a:txBody>
                    <a:bodyPr/>
                    <a:lstStyle/>
                    <a:p>
                      <a:pPr algn="ctr"/>
                      <a:r>
                        <a:rPr lang="en-US" altLang="zh-TW" sz="2000" b="1" dirty="0">
                          <a:solidFill>
                            <a:schemeClr val="accent1">
                              <a:lumMod val="60000"/>
                              <a:lumOff val="40000"/>
                            </a:schemeClr>
                          </a:solidFill>
                        </a:rPr>
                        <a:t>6.55%</a:t>
                      </a:r>
                      <a:endParaRPr lang="zh-TW" altLang="en-US" sz="2000" b="1" dirty="0"/>
                    </a:p>
                  </a:txBody>
                  <a:tcPr anchor="ctr"/>
                </a:tc>
                <a:extLst>
                  <a:ext uri="{0D108BD9-81ED-4DB2-BD59-A6C34878D82A}">
                    <a16:rowId xmlns:a16="http://schemas.microsoft.com/office/drawing/2014/main" val="3212762576"/>
                  </a:ext>
                </a:extLst>
              </a:tr>
            </a:tbl>
          </a:graphicData>
        </a:graphic>
      </p:graphicFrame>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2A5288BE-338C-48B0-8BDE-79189071664A}"/>
                  </a:ext>
                </a:extLst>
              </p:cNvPr>
              <p:cNvSpPr txBox="1"/>
              <p:nvPr/>
            </p:nvSpPr>
            <p:spPr>
              <a:xfrm>
                <a:off x="407368" y="1616505"/>
                <a:ext cx="4157605" cy="1095364"/>
              </a:xfrm>
              <a:prstGeom prst="rect">
                <a:avLst/>
              </a:prstGeom>
              <a:noFill/>
            </p:spPr>
            <p:txBody>
              <a:bodyPr wrap="square">
                <a:spAutoFit/>
              </a:bodyPr>
              <a:lstStyle/>
              <a:p>
                <a:r>
                  <a:rPr lang="zh-TW" altLang="en-US" b="1" dirty="0">
                    <a:solidFill>
                      <a:srgbClr val="000000"/>
                    </a:solidFill>
                    <a:latin typeface="Microsoft JhengHei" panose="020B0604030504040204" pitchFamily="34" charset="-120"/>
                    <a:ea typeface="Microsoft JhengHei" panose="020B0604030504040204" pitchFamily="34" charset="-120"/>
                  </a:rPr>
                  <a:t>互動率 </a:t>
                </a:r>
                <a:r>
                  <a:rPr lang="en-US" altLang="zh-TW" b="1" dirty="0">
                    <a:solidFill>
                      <a:srgbClr val="000000"/>
                    </a:solidFill>
                    <a:latin typeface="Microsoft JhengHei" panose="020B0604030504040204" pitchFamily="34" charset="-120"/>
                    <a:ea typeface="Microsoft JhengHei" panose="020B0604030504040204" pitchFamily="34" charset="-120"/>
                  </a:rPr>
                  <a:t>Engagement Rate (ER)</a:t>
                </a:r>
              </a:p>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𝐸𝑅</m:t>
                      </m:r>
                      <m:r>
                        <a:rPr lang="en-US" altLang="zh-TW" b="0" i="1" smtClean="0">
                          <a:latin typeface="Cambria Math" panose="02040503050406030204" pitchFamily="18" charset="0"/>
                        </a:rPr>
                        <m:t>= </m:t>
                      </m:r>
                      <m:f>
                        <m:fPr>
                          <m:ctrlPr>
                            <a:rPr lang="en-US" altLang="zh-TW" b="0" i="1" smtClean="0">
                              <a:solidFill>
                                <a:schemeClr val="tx1"/>
                              </a:solidFill>
                              <a:latin typeface="Cambria Math" panose="02040503050406030204" pitchFamily="18" charset="0"/>
                            </a:rPr>
                          </m:ctrlPr>
                        </m:fPr>
                        <m:num>
                          <m:r>
                            <m:rPr>
                              <m:nor/>
                            </m:rPr>
                            <a:rPr lang="zh-TW" altLang="en-US" dirty="0">
                              <a:solidFill>
                                <a:schemeClr val="tx1"/>
                              </a:solidFill>
                            </a:rPr>
                            <m:t>讚數＋留言</m:t>
                          </m:r>
                        </m:num>
                        <m:den>
                          <m:r>
                            <m:rPr>
                              <m:nor/>
                            </m:rPr>
                            <a:rPr lang="zh-TW" altLang="en-US" dirty="0">
                              <a:solidFill>
                                <a:schemeClr val="tx1"/>
                              </a:solidFill>
                            </a:rPr>
                            <m:t>粉絲人數</m:t>
                          </m:r>
                        </m:den>
                      </m:f>
                      <m:r>
                        <a:rPr lang="en-US" altLang="zh-TW" b="0" i="1" smtClean="0">
                          <a:latin typeface="Cambria Math" panose="02040503050406030204" pitchFamily="18" charset="0"/>
                          <a:ea typeface="Cambria Math" panose="02040503050406030204" pitchFamily="18" charset="0"/>
                        </a:rPr>
                        <m:t>×100 )</m:t>
                      </m:r>
                    </m:oMath>
                  </m:oMathPara>
                </a14:m>
                <a:endParaRPr lang="zh-TW" altLang="en-US" dirty="0"/>
              </a:p>
            </p:txBody>
          </p:sp>
        </mc:Choice>
        <mc:Fallback xmlns="">
          <p:sp>
            <p:nvSpPr>
              <p:cNvPr id="27" name="文字方塊 26">
                <a:extLst>
                  <a:ext uri="{FF2B5EF4-FFF2-40B4-BE49-F238E27FC236}">
                    <a16:creationId xmlns:a16="http://schemas.microsoft.com/office/drawing/2014/main" id="{2A5288BE-338C-48B0-8BDE-79189071664A}"/>
                  </a:ext>
                </a:extLst>
              </p:cNvPr>
              <p:cNvSpPr txBox="1">
                <a:spLocks noRot="1" noChangeAspect="1" noMove="1" noResize="1" noEditPoints="1" noAdjustHandles="1" noChangeArrowheads="1" noChangeShapeType="1" noTextEdit="1"/>
              </p:cNvSpPr>
              <p:nvPr/>
            </p:nvSpPr>
            <p:spPr>
              <a:xfrm>
                <a:off x="407368" y="1616505"/>
                <a:ext cx="4157605" cy="1095364"/>
              </a:xfrm>
              <a:prstGeom prst="rect">
                <a:avLst/>
              </a:prstGeom>
              <a:blipFill>
                <a:blip r:embed="rId2"/>
                <a:stretch>
                  <a:fillRect l="-1760" t="-3333"/>
                </a:stretch>
              </a:blipFill>
            </p:spPr>
            <p:txBody>
              <a:bodyPr/>
              <a:lstStyle/>
              <a:p>
                <a:r>
                  <a:rPr lang="zh-TW" altLang="en-US">
                    <a:noFill/>
                  </a:rPr>
                  <a:t> </a:t>
                </a:r>
              </a:p>
            </p:txBody>
          </p:sp>
        </mc:Fallback>
      </mc:AlternateContent>
      <p:grpSp>
        <p:nvGrpSpPr>
          <p:cNvPr id="5" name="群組 4">
            <a:extLst>
              <a:ext uri="{FF2B5EF4-FFF2-40B4-BE49-F238E27FC236}">
                <a16:creationId xmlns:a16="http://schemas.microsoft.com/office/drawing/2014/main" id="{6233401E-DB92-72C6-6A4E-55D3EF9B5649}"/>
              </a:ext>
            </a:extLst>
          </p:cNvPr>
          <p:cNvGrpSpPr/>
          <p:nvPr/>
        </p:nvGrpSpPr>
        <p:grpSpPr>
          <a:xfrm>
            <a:off x="4871864" y="1340768"/>
            <a:ext cx="6631148" cy="5111585"/>
            <a:chOff x="4784104" y="961200"/>
            <a:chExt cx="7093891" cy="5558856"/>
          </a:xfrm>
        </p:grpSpPr>
        <p:pic>
          <p:nvPicPr>
            <p:cNvPr id="25" name="圖片 24">
              <a:extLst>
                <a:ext uri="{FF2B5EF4-FFF2-40B4-BE49-F238E27FC236}">
                  <a16:creationId xmlns:a16="http://schemas.microsoft.com/office/drawing/2014/main" id="{A21811B4-917E-41E2-BDCF-F546B319F981}"/>
                </a:ext>
              </a:extLst>
            </p:cNvPr>
            <p:cNvPicPr>
              <a:picLocks noChangeAspect="1"/>
            </p:cNvPicPr>
            <p:nvPr/>
          </p:nvPicPr>
          <p:blipFill>
            <a:blip r:embed="rId3"/>
            <a:stretch>
              <a:fillRect/>
            </a:stretch>
          </p:blipFill>
          <p:spPr>
            <a:xfrm>
              <a:off x="4784104" y="961200"/>
              <a:ext cx="7093891" cy="5558856"/>
            </a:xfrm>
            <a:prstGeom prst="rect">
              <a:avLst/>
            </a:prstGeom>
            <a:ln>
              <a:noFill/>
            </a:ln>
          </p:spPr>
        </p:pic>
        <p:cxnSp>
          <p:nvCxnSpPr>
            <p:cNvPr id="29" name="直線單箭頭接點 28">
              <a:extLst>
                <a:ext uri="{FF2B5EF4-FFF2-40B4-BE49-F238E27FC236}">
                  <a16:creationId xmlns:a16="http://schemas.microsoft.com/office/drawing/2014/main" id="{77A2DB52-5511-487A-AE78-8D89472756A5}"/>
                </a:ext>
              </a:extLst>
            </p:cNvPr>
            <p:cNvCxnSpPr/>
            <p:nvPr/>
          </p:nvCxnSpPr>
          <p:spPr>
            <a:xfrm>
              <a:off x="9915787" y="3834474"/>
              <a:ext cx="1530292" cy="0"/>
            </a:xfrm>
            <a:prstGeom prst="straightConnector1">
              <a:avLst/>
            </a:prstGeom>
            <a:ln w="19050">
              <a:no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DBE34A4C-2474-42DC-ADBE-E10D70D222CD}"/>
                </a:ext>
              </a:extLst>
            </p:cNvPr>
            <p:cNvCxnSpPr>
              <a:cxnSpLocks/>
            </p:cNvCxnSpPr>
            <p:nvPr/>
          </p:nvCxnSpPr>
          <p:spPr>
            <a:xfrm>
              <a:off x="9025155" y="2734118"/>
              <a:ext cx="708870" cy="0"/>
            </a:xfrm>
            <a:prstGeom prst="straightConnector1">
              <a:avLst/>
            </a:prstGeom>
            <a:ln w="19050">
              <a:no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E1593A33-F4E3-4F1D-A230-C9BA571240CB}"/>
                </a:ext>
              </a:extLst>
            </p:cNvPr>
            <p:cNvCxnSpPr>
              <a:cxnSpLocks/>
            </p:cNvCxnSpPr>
            <p:nvPr/>
          </p:nvCxnSpPr>
          <p:spPr>
            <a:xfrm>
              <a:off x="8187654" y="1983529"/>
              <a:ext cx="708870" cy="0"/>
            </a:xfrm>
            <a:prstGeom prst="straightConnector1">
              <a:avLst/>
            </a:prstGeom>
            <a:ln w="19050">
              <a:no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ACDC08E3-F616-46D5-8142-16E0CEF1035A}"/>
                </a:ext>
              </a:extLst>
            </p:cNvPr>
            <p:cNvCxnSpPr>
              <a:cxnSpLocks/>
            </p:cNvCxnSpPr>
            <p:nvPr/>
          </p:nvCxnSpPr>
          <p:spPr>
            <a:xfrm>
              <a:off x="7266263" y="2734118"/>
              <a:ext cx="708870" cy="0"/>
            </a:xfrm>
            <a:prstGeom prst="straightConnector1">
              <a:avLst/>
            </a:prstGeom>
            <a:ln w="19050">
              <a:no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53FFEBCA-B4DF-4863-A9E6-72391CD83035}"/>
                </a:ext>
              </a:extLst>
            </p:cNvPr>
            <p:cNvCxnSpPr>
              <a:cxnSpLocks/>
            </p:cNvCxnSpPr>
            <p:nvPr/>
          </p:nvCxnSpPr>
          <p:spPr>
            <a:xfrm>
              <a:off x="5721292" y="3834474"/>
              <a:ext cx="1399562" cy="0"/>
            </a:xfrm>
            <a:prstGeom prst="straightConnector1">
              <a:avLst/>
            </a:prstGeom>
            <a:ln w="19050">
              <a:no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279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914400" y="1238895"/>
            <a:ext cx="10363200" cy="1974081"/>
          </a:xfrm>
        </p:spPr>
        <p:txBody>
          <a:bodyPr>
            <a:normAutofit fontScale="90000"/>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智能圖像辨識技術的</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機會與挑戰</a:t>
            </a:r>
            <a:endParaRPr lang="zh-TW" altLang="en-US" dirty="0"/>
          </a:p>
        </p:txBody>
      </p:sp>
    </p:spTree>
    <p:extLst>
      <p:ext uri="{BB962C8B-B14F-4D97-AF65-F5344CB8AC3E}">
        <p14:creationId xmlns:p14="http://schemas.microsoft.com/office/powerpoint/2010/main" val="2877812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畫布 19">
            <a:extLst>
              <a:ext uri="{FF2B5EF4-FFF2-40B4-BE49-F238E27FC236}">
                <a16:creationId xmlns:a16="http://schemas.microsoft.com/office/drawing/2014/main" id="{1779723C-421A-82B9-31AB-D525F2BD70E1}"/>
              </a:ext>
            </a:extLst>
          </p:cNvPr>
          <p:cNvGrpSpPr/>
          <p:nvPr/>
        </p:nvGrpSpPr>
        <p:grpSpPr>
          <a:xfrm>
            <a:off x="119336" y="2309534"/>
            <a:ext cx="12192176" cy="4158363"/>
            <a:chOff x="0" y="0"/>
            <a:chExt cx="5274310" cy="3006725"/>
          </a:xfrm>
        </p:grpSpPr>
        <p:sp>
          <p:nvSpPr>
            <p:cNvPr id="7" name="矩形 6">
              <a:extLst>
                <a:ext uri="{FF2B5EF4-FFF2-40B4-BE49-F238E27FC236}">
                  <a16:creationId xmlns:a16="http://schemas.microsoft.com/office/drawing/2014/main" id="{04131382-49AA-2E5B-F328-2F24F1ACD872}"/>
                </a:ext>
              </a:extLst>
            </p:cNvPr>
            <p:cNvSpPr/>
            <p:nvPr/>
          </p:nvSpPr>
          <p:spPr>
            <a:xfrm>
              <a:off x="0" y="0"/>
              <a:ext cx="5274310" cy="3006725"/>
            </a:xfrm>
            <a:prstGeom prst="rect">
              <a:avLst/>
            </a:prstGeom>
          </p:spPr>
        </p:sp>
        <p:sp>
          <p:nvSpPr>
            <p:cNvPr id="8" name="文字方塊 20">
              <a:extLst>
                <a:ext uri="{FF2B5EF4-FFF2-40B4-BE49-F238E27FC236}">
                  <a16:creationId xmlns:a16="http://schemas.microsoft.com/office/drawing/2014/main" id="{47C42446-A2DD-AD4D-3466-1F7AC548E865}"/>
                </a:ext>
              </a:extLst>
            </p:cNvPr>
            <p:cNvSpPr txBox="1"/>
            <p:nvPr/>
          </p:nvSpPr>
          <p:spPr>
            <a:xfrm>
              <a:off x="104128" y="1246283"/>
              <a:ext cx="950253" cy="592853"/>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特徵變數</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共</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339</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個變數</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 name="文字方塊 20">
              <a:extLst>
                <a:ext uri="{FF2B5EF4-FFF2-40B4-BE49-F238E27FC236}">
                  <a16:creationId xmlns:a16="http://schemas.microsoft.com/office/drawing/2014/main" id="{476A9211-8949-32CE-EB39-56CF07E27537}"/>
                </a:ext>
              </a:extLst>
            </p:cNvPr>
            <p:cNvSpPr txBox="1"/>
            <p:nvPr/>
          </p:nvSpPr>
          <p:spPr>
            <a:xfrm>
              <a:off x="1316392" y="0"/>
              <a:ext cx="1418182" cy="838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深度學習模組</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OSF</a:t>
              </a:r>
              <a:r>
                <a:rPr lang="zh-TW" altLang="en-US" sz="1600" dirty="0">
                  <a:solidFill>
                    <a:prstClr val="black"/>
                  </a:solidFill>
                  <a:latin typeface="微軟正黑體" panose="020B0604030504040204" pitchFamily="34" charset="-120"/>
                  <a:ea typeface="微軟正黑體" panose="020B0604030504040204" pitchFamily="34" charset="-120"/>
                </a:rPr>
                <a:t>影像分析變數</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共</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33</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個變數</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 name="文字方塊 20">
              <a:extLst>
                <a:ext uri="{FF2B5EF4-FFF2-40B4-BE49-F238E27FC236}">
                  <a16:creationId xmlns:a16="http://schemas.microsoft.com/office/drawing/2014/main" id="{5162A01D-F34F-036E-3284-BEBA6B18F0C0}"/>
                </a:ext>
              </a:extLst>
            </p:cNvPr>
            <p:cNvSpPr txBox="1"/>
            <p:nvPr/>
          </p:nvSpPr>
          <p:spPr>
            <a:xfrm>
              <a:off x="3482746" y="777180"/>
              <a:ext cx="1563635" cy="59245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Detectron2 PS Model</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變數</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共</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268</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個變數</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20">
              <a:extLst>
                <a:ext uri="{FF2B5EF4-FFF2-40B4-BE49-F238E27FC236}">
                  <a16:creationId xmlns:a16="http://schemas.microsoft.com/office/drawing/2014/main" id="{7FBA5A1F-BEE5-72CD-7DCD-AEA53A253817}"/>
                </a:ext>
              </a:extLst>
            </p:cNvPr>
            <p:cNvSpPr txBox="1"/>
            <p:nvPr/>
          </p:nvSpPr>
          <p:spPr>
            <a:xfrm>
              <a:off x="3482746" y="1658055"/>
              <a:ext cx="1563636" cy="59245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Detectron2 Custom IS Model</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變數</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共</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32</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個變數</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20">
              <a:extLst>
                <a:ext uri="{FF2B5EF4-FFF2-40B4-BE49-F238E27FC236}">
                  <a16:creationId xmlns:a16="http://schemas.microsoft.com/office/drawing/2014/main" id="{BE03514C-F17D-D5BF-FEAC-E152AA89A029}"/>
                </a:ext>
              </a:extLst>
            </p:cNvPr>
            <p:cNvSpPr txBox="1"/>
            <p:nvPr/>
          </p:nvSpPr>
          <p:spPr>
            <a:xfrm>
              <a:off x="1316392" y="2197101"/>
              <a:ext cx="1418182" cy="77376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深度學習模組布局與客製計算變數</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共</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6</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個變數</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3" name="肘形接點 28">
              <a:extLst>
                <a:ext uri="{FF2B5EF4-FFF2-40B4-BE49-F238E27FC236}">
                  <a16:creationId xmlns:a16="http://schemas.microsoft.com/office/drawing/2014/main" id="{B34B87EE-E168-1C27-4ABC-D9C3C5E79DE9}"/>
                </a:ext>
              </a:extLst>
            </p:cNvPr>
            <p:cNvCxnSpPr>
              <a:cxnSpLocks/>
              <a:stCxn id="8" idx="3"/>
              <a:endCxn id="9" idx="1"/>
            </p:cNvCxnSpPr>
            <p:nvPr/>
          </p:nvCxnSpPr>
          <p:spPr>
            <a:xfrm flipV="1">
              <a:off x="1054381" y="419100"/>
              <a:ext cx="262011" cy="11236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接點 31">
              <a:extLst>
                <a:ext uri="{FF2B5EF4-FFF2-40B4-BE49-F238E27FC236}">
                  <a16:creationId xmlns:a16="http://schemas.microsoft.com/office/drawing/2014/main" id="{3D2306B6-D68D-1502-6C9F-0B8EE91717D3}"/>
                </a:ext>
              </a:extLst>
            </p:cNvPr>
            <p:cNvCxnSpPr>
              <a:cxnSpLocks/>
              <a:stCxn id="8" idx="3"/>
              <a:endCxn id="12" idx="1"/>
            </p:cNvCxnSpPr>
            <p:nvPr/>
          </p:nvCxnSpPr>
          <p:spPr>
            <a:xfrm>
              <a:off x="1054381" y="1542709"/>
              <a:ext cx="262011" cy="104127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20">
              <a:extLst>
                <a:ext uri="{FF2B5EF4-FFF2-40B4-BE49-F238E27FC236}">
                  <a16:creationId xmlns:a16="http://schemas.microsoft.com/office/drawing/2014/main" id="{11239EAC-16E3-84AB-E956-3DE45BA47EAD}"/>
                </a:ext>
              </a:extLst>
            </p:cNvPr>
            <p:cNvSpPr txBox="1"/>
            <p:nvPr/>
          </p:nvSpPr>
          <p:spPr>
            <a:xfrm>
              <a:off x="1316104" y="1119968"/>
              <a:ext cx="1418470" cy="8509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深度學習模組物件與全景分割變數</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共</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300</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個變數</a:t>
              </a:r>
              <a:r>
                <a:rPr kumimoji="0" 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6" name="直線單箭頭接點 15">
              <a:extLst>
                <a:ext uri="{FF2B5EF4-FFF2-40B4-BE49-F238E27FC236}">
                  <a16:creationId xmlns:a16="http://schemas.microsoft.com/office/drawing/2014/main" id="{05A559AE-B47F-02F5-719B-A78998D9126F}"/>
                </a:ext>
              </a:extLst>
            </p:cNvPr>
            <p:cNvCxnSpPr>
              <a:cxnSpLocks/>
              <a:stCxn id="8" idx="3"/>
              <a:endCxn id="15" idx="1"/>
            </p:cNvCxnSpPr>
            <p:nvPr/>
          </p:nvCxnSpPr>
          <p:spPr>
            <a:xfrm>
              <a:off x="1054381" y="1542709"/>
              <a:ext cx="261723" cy="2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接點 37">
              <a:extLst>
                <a:ext uri="{FF2B5EF4-FFF2-40B4-BE49-F238E27FC236}">
                  <a16:creationId xmlns:a16="http://schemas.microsoft.com/office/drawing/2014/main" id="{0A70C011-7431-43DA-79CC-994B0557A365}"/>
                </a:ext>
              </a:extLst>
            </p:cNvPr>
            <p:cNvCxnSpPr>
              <a:cxnSpLocks/>
              <a:stCxn id="15" idx="3"/>
              <a:endCxn id="10" idx="1"/>
            </p:cNvCxnSpPr>
            <p:nvPr/>
          </p:nvCxnSpPr>
          <p:spPr>
            <a:xfrm flipV="1">
              <a:off x="2734574" y="1073408"/>
              <a:ext cx="748172" cy="47201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接點 38">
              <a:extLst>
                <a:ext uri="{FF2B5EF4-FFF2-40B4-BE49-F238E27FC236}">
                  <a16:creationId xmlns:a16="http://schemas.microsoft.com/office/drawing/2014/main" id="{16237981-54FC-07CA-14C4-A5384A2CE67A}"/>
                </a:ext>
              </a:extLst>
            </p:cNvPr>
            <p:cNvCxnSpPr>
              <a:cxnSpLocks/>
              <a:stCxn id="15" idx="3"/>
              <a:endCxn id="11" idx="1"/>
            </p:cNvCxnSpPr>
            <p:nvPr/>
          </p:nvCxnSpPr>
          <p:spPr>
            <a:xfrm>
              <a:off x="2734574" y="1545418"/>
              <a:ext cx="748172" cy="4088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文字方塊 32">
            <a:extLst>
              <a:ext uri="{FF2B5EF4-FFF2-40B4-BE49-F238E27FC236}">
                <a16:creationId xmlns:a16="http://schemas.microsoft.com/office/drawing/2014/main" id="{34E39744-A8A8-223D-9850-5A8ACCC86540}"/>
              </a:ext>
            </a:extLst>
          </p:cNvPr>
          <p:cNvSpPr txBox="1"/>
          <p:nvPr/>
        </p:nvSpPr>
        <p:spPr>
          <a:xfrm>
            <a:off x="263352" y="1614904"/>
            <a:ext cx="105156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本計畫開發之特徵變數，從其特性可分為：產業特色物件特徵、色彩相關特徵、構圖相關特徵等三大類</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標題 1">
            <a:extLst>
              <a:ext uri="{FF2B5EF4-FFF2-40B4-BE49-F238E27FC236}">
                <a16:creationId xmlns:a16="http://schemas.microsoft.com/office/drawing/2014/main" id="{D99902CD-C3C9-E50D-7CD5-572EFEE2FE4A}"/>
              </a:ext>
            </a:extLst>
          </p:cNvPr>
          <p:cNvSpPr txBox="1">
            <a:spLocks/>
          </p:cNvSpPr>
          <p:nvPr/>
        </p:nvSpPr>
        <p:spPr>
          <a:xfrm>
            <a:off x="407368" y="300142"/>
            <a:ext cx="6480720" cy="766800"/>
          </a:xfrm>
          <a:prstGeom prst="rect">
            <a:avLst/>
          </a:prstGeom>
        </p:spPr>
        <p:txBody>
          <a:bodyPr vert="horz" lIns="91440" tIns="45720" rIns="91440" bIns="45720" rtlCol="0" anchor="ctr">
            <a:noAutofit/>
          </a:bodyPr>
          <a:lst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a:lstStyle>
          <a:p>
            <a:r>
              <a:rPr lang="zh-TW" altLang="zh-TW" sz="4400" spc="300" dirty="0">
                <a:latin typeface="微軟正黑體" panose="020B0604030504040204" pitchFamily="34" charset="-120"/>
                <a:ea typeface="微軟正黑體" panose="020B0604030504040204" pitchFamily="34" charset="-120"/>
              </a:rPr>
              <a:t>本計畫</a:t>
            </a:r>
            <a:r>
              <a:rPr lang="zh-TW" altLang="en-US" sz="4400" spc="300" dirty="0">
                <a:latin typeface="微軟正黑體" panose="020B0604030504040204" pitchFamily="34" charset="-120"/>
                <a:ea typeface="微軟正黑體" panose="020B0604030504040204" pitchFamily="34" charset="-120"/>
              </a:rPr>
              <a:t>偵測</a:t>
            </a:r>
            <a:r>
              <a:rPr lang="zh-TW" altLang="zh-TW" sz="4400" spc="300" dirty="0">
                <a:latin typeface="微軟正黑體" panose="020B0604030504040204" pitchFamily="34" charset="-120"/>
                <a:ea typeface="微軟正黑體" panose="020B0604030504040204" pitchFamily="34" charset="-120"/>
              </a:rPr>
              <a:t>之</a:t>
            </a:r>
            <a:r>
              <a:rPr lang="zh-TW" altLang="en-US" sz="4400" spc="300" dirty="0">
                <a:latin typeface="微軟正黑體" panose="020B0604030504040204" pitchFamily="34" charset="-120"/>
                <a:ea typeface="微軟正黑體" panose="020B0604030504040204" pitchFamily="34" charset="-120"/>
              </a:rPr>
              <a:t>圖像</a:t>
            </a:r>
            <a:r>
              <a:rPr lang="zh-TW" altLang="zh-TW" sz="4400" spc="300" dirty="0">
                <a:latin typeface="微軟正黑體" panose="020B0604030504040204" pitchFamily="34" charset="-120"/>
                <a:ea typeface="微軟正黑體" panose="020B0604030504040204" pitchFamily="34" charset="-120"/>
              </a:rPr>
              <a:t>特徵</a:t>
            </a:r>
            <a:endParaRPr lang="zh-TW" altLang="en-US" sz="4400" spc="300" dirty="0">
              <a:latin typeface="微軟正黑體" panose="020B0604030504040204" pitchFamily="34" charset="-120"/>
              <a:ea typeface="微軟正黑體" panose="020B0604030504040204" pitchFamily="34" charset="-120"/>
            </a:endParaRPr>
          </a:p>
        </p:txBody>
      </p:sp>
      <p:sp>
        <p:nvSpPr>
          <p:cNvPr id="30" name="投影片編號版面配置區 2">
            <a:extLst>
              <a:ext uri="{FF2B5EF4-FFF2-40B4-BE49-F238E27FC236}">
                <a16:creationId xmlns:a16="http://schemas.microsoft.com/office/drawing/2014/main" id="{88D5F417-D09F-2A97-1F1C-4E6710BFB9EA}"/>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20</a:t>
            </a:fld>
            <a:endParaRPr lang="zh-TW" altLang="en-US" dirty="0"/>
          </a:p>
        </p:txBody>
      </p:sp>
    </p:spTree>
    <p:extLst>
      <p:ext uri="{BB962C8B-B14F-4D97-AF65-F5344CB8AC3E}">
        <p14:creationId xmlns:p14="http://schemas.microsoft.com/office/powerpoint/2010/main" val="279180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D99902CD-C3C9-E50D-7CD5-572EFEE2FE4A}"/>
              </a:ext>
            </a:extLst>
          </p:cNvPr>
          <p:cNvSpPr txBox="1">
            <a:spLocks/>
          </p:cNvSpPr>
          <p:nvPr/>
        </p:nvSpPr>
        <p:spPr>
          <a:xfrm>
            <a:off x="360040" y="258493"/>
            <a:ext cx="10801200" cy="766800"/>
          </a:xfrm>
          <a:prstGeom prst="rect">
            <a:avLst/>
          </a:prstGeom>
        </p:spPr>
        <p:txBody>
          <a:bodyPr vert="horz" lIns="91440" tIns="45720" rIns="91440" bIns="45720" rtlCol="0" anchor="ctr">
            <a:noAutofit/>
          </a:bodyPr>
          <a:lst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a:lstStyle>
          <a:p>
            <a:r>
              <a:rPr lang="zh-TW" altLang="en-US" sz="2800" dirty="0">
                <a:latin typeface="微軟正黑體" panose="020B0604030504040204" pitchFamily="34" charset="-120"/>
                <a:ea typeface="微軟正黑體" panose="020B0604030504040204" pitchFamily="34" charset="-120"/>
              </a:rPr>
              <a:t>影像分析變數範例 </a:t>
            </a:r>
            <a:r>
              <a:rPr lang="en-US" altLang="zh-TW" sz="2800" dirty="0">
                <a:latin typeface="微軟正黑體" panose="020B0604030504040204" pitchFamily="34" charset="-120"/>
                <a:ea typeface="微軟正黑體" panose="020B0604030504040204" pitchFamily="34" charset="-120"/>
              </a:rPr>
              <a:t>– </a:t>
            </a:r>
          </a:p>
          <a:p>
            <a:r>
              <a:rPr lang="zh-TW" altLang="en-US" sz="2800" dirty="0">
                <a:latin typeface="微軟正黑體" panose="020B0604030504040204" pitchFamily="34" charset="-120"/>
                <a:ea typeface="微軟正黑體" panose="020B0604030504040204" pitchFamily="34" charset="-120"/>
              </a:rPr>
              <a:t>平均飽和度 </a:t>
            </a:r>
            <a:r>
              <a:rPr lang="en-US" altLang="zh-TW" sz="2800" dirty="0">
                <a:latin typeface="微軟正黑體" panose="020B0604030504040204" pitchFamily="34" charset="-120"/>
                <a:ea typeface="微軟正黑體" panose="020B0604030504040204" pitchFamily="34" charset="-120"/>
              </a:rPr>
              <a:t>avg saturation</a:t>
            </a:r>
            <a:endParaRPr lang="zh-TW" altLang="en-US" sz="2800" dirty="0">
              <a:latin typeface="微軟正黑體" panose="020B0604030504040204" pitchFamily="34" charset="-120"/>
              <a:ea typeface="微軟正黑體" panose="020B0604030504040204" pitchFamily="34" charset="-120"/>
            </a:endParaRPr>
          </a:p>
        </p:txBody>
      </p:sp>
      <p:sp>
        <p:nvSpPr>
          <p:cNvPr id="5" name="內容版面配置區 3">
            <a:extLst>
              <a:ext uri="{FF2B5EF4-FFF2-40B4-BE49-F238E27FC236}">
                <a16:creationId xmlns:a16="http://schemas.microsoft.com/office/drawing/2014/main" id="{2C518874-4D40-D422-49B6-A5E9C374D888}"/>
              </a:ext>
            </a:extLst>
          </p:cNvPr>
          <p:cNvSpPr txBox="1">
            <a:spLocks/>
          </p:cNvSpPr>
          <p:nvPr/>
        </p:nvSpPr>
        <p:spPr>
          <a:xfrm>
            <a:off x="5137933" y="430604"/>
            <a:ext cx="4321696" cy="59468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值域：</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HSL</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中，</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數值越高，代表照片色調越飽和</a:t>
            </a:r>
          </a:p>
        </p:txBody>
      </p:sp>
      <p:sp>
        <p:nvSpPr>
          <p:cNvPr id="19" name="文字版面配置區 8">
            <a:extLst>
              <a:ext uri="{FF2B5EF4-FFF2-40B4-BE49-F238E27FC236}">
                <a16:creationId xmlns:a16="http://schemas.microsoft.com/office/drawing/2014/main" id="{F018D6B1-2A13-0F08-5678-7BF16A9CCC39}"/>
              </a:ext>
            </a:extLst>
          </p:cNvPr>
          <p:cNvSpPr txBox="1">
            <a:spLocks/>
          </p:cNvSpPr>
          <p:nvPr/>
        </p:nvSpPr>
        <p:spPr>
          <a:xfrm>
            <a:off x="352198" y="1430636"/>
            <a:ext cx="5403303" cy="38145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1000"/>
              </a:spcBef>
              <a:spcAft>
                <a:spcPts val="0"/>
              </a:spcAft>
              <a:buClrTx/>
              <a:buSzTx/>
              <a:buFont typeface="Arial" panose="020B0604020202020204" pitchFamily="34" charset="0"/>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數值高</a:t>
            </a:r>
          </a:p>
        </p:txBody>
      </p:sp>
      <p:sp>
        <p:nvSpPr>
          <p:cNvPr id="20" name="文字版面配置區 13">
            <a:extLst>
              <a:ext uri="{FF2B5EF4-FFF2-40B4-BE49-F238E27FC236}">
                <a16:creationId xmlns:a16="http://schemas.microsoft.com/office/drawing/2014/main" id="{C97E19C7-BC37-A53E-3A4C-A8F3691C08FE}"/>
              </a:ext>
            </a:extLst>
          </p:cNvPr>
          <p:cNvSpPr txBox="1">
            <a:spLocks/>
          </p:cNvSpPr>
          <p:nvPr/>
        </p:nvSpPr>
        <p:spPr>
          <a:xfrm>
            <a:off x="6025978" y="1430236"/>
            <a:ext cx="5403303" cy="38145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數值低</a:t>
            </a:r>
          </a:p>
        </p:txBody>
      </p:sp>
      <p:cxnSp>
        <p:nvCxnSpPr>
          <p:cNvPr id="21" name="直線接點 20">
            <a:extLst>
              <a:ext uri="{FF2B5EF4-FFF2-40B4-BE49-F238E27FC236}">
                <a16:creationId xmlns:a16="http://schemas.microsoft.com/office/drawing/2014/main" id="{F14B3491-F991-02FE-1758-B0F157FA0491}"/>
              </a:ext>
            </a:extLst>
          </p:cNvPr>
          <p:cNvCxnSpPr>
            <a:cxnSpLocks/>
          </p:cNvCxnSpPr>
          <p:nvPr/>
        </p:nvCxnSpPr>
        <p:spPr>
          <a:xfrm>
            <a:off x="5854584" y="1430236"/>
            <a:ext cx="0" cy="5167116"/>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grpSp>
        <p:nvGrpSpPr>
          <p:cNvPr id="39" name="群組 38">
            <a:extLst>
              <a:ext uri="{FF2B5EF4-FFF2-40B4-BE49-F238E27FC236}">
                <a16:creationId xmlns:a16="http://schemas.microsoft.com/office/drawing/2014/main" id="{1C05EE8A-D595-2ED8-F786-58A1421657EF}"/>
              </a:ext>
            </a:extLst>
          </p:cNvPr>
          <p:cNvGrpSpPr/>
          <p:nvPr/>
        </p:nvGrpSpPr>
        <p:grpSpPr>
          <a:xfrm>
            <a:off x="541145" y="1811693"/>
            <a:ext cx="4948269" cy="4618290"/>
            <a:chOff x="587039" y="1935264"/>
            <a:chExt cx="5021912" cy="4827895"/>
          </a:xfrm>
        </p:grpSpPr>
        <p:sp>
          <p:nvSpPr>
            <p:cNvPr id="22" name="文字版面配置區 7">
              <a:extLst>
                <a:ext uri="{FF2B5EF4-FFF2-40B4-BE49-F238E27FC236}">
                  <a16:creationId xmlns:a16="http://schemas.microsoft.com/office/drawing/2014/main" id="{15571E4E-FB61-8E56-5ECC-EE39276F7E62}"/>
                </a:ext>
              </a:extLst>
            </p:cNvPr>
            <p:cNvSpPr txBox="1">
              <a:spLocks/>
            </p:cNvSpPr>
            <p:nvPr/>
          </p:nvSpPr>
          <p:spPr>
            <a:xfrm>
              <a:off x="591528" y="4361990"/>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0.834714377</a:t>
              </a:r>
            </a:p>
          </p:txBody>
        </p:sp>
        <p:sp>
          <p:nvSpPr>
            <p:cNvPr id="23" name="文字版面配置區 7">
              <a:extLst>
                <a:ext uri="{FF2B5EF4-FFF2-40B4-BE49-F238E27FC236}">
                  <a16:creationId xmlns:a16="http://schemas.microsoft.com/office/drawing/2014/main" id="{69295CE4-020B-B987-C737-64B038F33C25}"/>
                </a:ext>
              </a:extLst>
            </p:cNvPr>
            <p:cNvSpPr txBox="1">
              <a:spLocks/>
            </p:cNvSpPr>
            <p:nvPr/>
          </p:nvSpPr>
          <p:spPr>
            <a:xfrm>
              <a:off x="589696" y="1935264"/>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0.873361418</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版面配置區 7">
              <a:extLst>
                <a:ext uri="{FF2B5EF4-FFF2-40B4-BE49-F238E27FC236}">
                  <a16:creationId xmlns:a16="http://schemas.microsoft.com/office/drawing/2014/main" id="{36719D6F-48D6-FA0A-B892-A79360E13E7E}"/>
                </a:ext>
              </a:extLst>
            </p:cNvPr>
            <p:cNvSpPr txBox="1">
              <a:spLocks/>
            </p:cNvSpPr>
            <p:nvPr/>
          </p:nvSpPr>
          <p:spPr>
            <a:xfrm>
              <a:off x="3443513" y="1935264"/>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0.846866834</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版面配置區 7">
              <a:extLst>
                <a:ext uri="{FF2B5EF4-FFF2-40B4-BE49-F238E27FC236}">
                  <a16:creationId xmlns:a16="http://schemas.microsoft.com/office/drawing/2014/main" id="{6F121276-40C5-DDA0-D380-D7D532E972A1}"/>
                </a:ext>
              </a:extLst>
            </p:cNvPr>
            <p:cNvSpPr txBox="1">
              <a:spLocks/>
            </p:cNvSpPr>
            <p:nvPr/>
          </p:nvSpPr>
          <p:spPr>
            <a:xfrm>
              <a:off x="3443513" y="4361990"/>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0.828565587</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31" name="圖片 30">
              <a:extLst>
                <a:ext uri="{FF2B5EF4-FFF2-40B4-BE49-F238E27FC236}">
                  <a16:creationId xmlns:a16="http://schemas.microsoft.com/office/drawing/2014/main" id="{D2DA77D4-2F91-A60A-33E6-2E63910C6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039" y="2132856"/>
              <a:ext cx="2160000" cy="2160000"/>
            </a:xfrm>
            <a:prstGeom prst="rect">
              <a:avLst/>
            </a:prstGeom>
          </p:spPr>
        </p:pic>
        <p:pic>
          <p:nvPicPr>
            <p:cNvPr id="32" name="圖片 31">
              <a:extLst>
                <a:ext uri="{FF2B5EF4-FFF2-40B4-BE49-F238E27FC236}">
                  <a16:creationId xmlns:a16="http://schemas.microsoft.com/office/drawing/2014/main" id="{02C59D96-2702-5C91-929E-2E6D9E2B7A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8951" y="2142520"/>
              <a:ext cx="2160000" cy="2160000"/>
            </a:xfrm>
            <a:prstGeom prst="rect">
              <a:avLst/>
            </a:prstGeom>
          </p:spPr>
        </p:pic>
        <p:pic>
          <p:nvPicPr>
            <p:cNvPr id="34" name="圖片 33">
              <a:extLst>
                <a:ext uri="{FF2B5EF4-FFF2-40B4-BE49-F238E27FC236}">
                  <a16:creationId xmlns:a16="http://schemas.microsoft.com/office/drawing/2014/main" id="{9DFC8AC4-B66B-09A4-3669-46FD40BE98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039" y="4577990"/>
              <a:ext cx="2160000" cy="2160000"/>
            </a:xfrm>
            <a:prstGeom prst="rect">
              <a:avLst/>
            </a:prstGeom>
          </p:spPr>
        </p:pic>
        <p:pic>
          <p:nvPicPr>
            <p:cNvPr id="35" name="圖片 34">
              <a:extLst>
                <a:ext uri="{FF2B5EF4-FFF2-40B4-BE49-F238E27FC236}">
                  <a16:creationId xmlns:a16="http://schemas.microsoft.com/office/drawing/2014/main" id="{E8AB1028-91F5-903F-9A5C-AABD76F61C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513" y="4603159"/>
              <a:ext cx="2160000" cy="2160000"/>
            </a:xfrm>
            <a:prstGeom prst="rect">
              <a:avLst/>
            </a:prstGeom>
          </p:spPr>
        </p:pic>
      </p:grpSp>
      <p:grpSp>
        <p:nvGrpSpPr>
          <p:cNvPr id="40" name="群組 39">
            <a:extLst>
              <a:ext uri="{FF2B5EF4-FFF2-40B4-BE49-F238E27FC236}">
                <a16:creationId xmlns:a16="http://schemas.microsoft.com/office/drawing/2014/main" id="{AC606CE3-322C-92BB-B0A1-C726453AF840}"/>
              </a:ext>
            </a:extLst>
          </p:cNvPr>
          <p:cNvGrpSpPr/>
          <p:nvPr/>
        </p:nvGrpSpPr>
        <p:grpSpPr>
          <a:xfrm>
            <a:off x="6213433" y="1811693"/>
            <a:ext cx="5215848" cy="4589368"/>
            <a:chOff x="6314595" y="1935264"/>
            <a:chExt cx="5270391" cy="4802726"/>
          </a:xfrm>
        </p:grpSpPr>
        <p:sp>
          <p:nvSpPr>
            <p:cNvPr id="25" name="文字版面配置區 7">
              <a:extLst>
                <a:ext uri="{FF2B5EF4-FFF2-40B4-BE49-F238E27FC236}">
                  <a16:creationId xmlns:a16="http://schemas.microsoft.com/office/drawing/2014/main" id="{90A54234-5903-C886-D53E-AECDB907203B}"/>
                </a:ext>
              </a:extLst>
            </p:cNvPr>
            <p:cNvSpPr txBox="1">
              <a:spLocks/>
            </p:cNvSpPr>
            <p:nvPr/>
          </p:nvSpPr>
          <p:spPr>
            <a:xfrm>
              <a:off x="6350455" y="1935264"/>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0.030244</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27" name="文字版面配置區 7">
              <a:extLst>
                <a:ext uri="{FF2B5EF4-FFF2-40B4-BE49-F238E27FC236}">
                  <a16:creationId xmlns:a16="http://schemas.microsoft.com/office/drawing/2014/main" id="{C9D71500-A9BE-FA25-9157-B9E1BDFF0E1B}"/>
                </a:ext>
              </a:extLst>
            </p:cNvPr>
            <p:cNvSpPr txBox="1">
              <a:spLocks/>
            </p:cNvSpPr>
            <p:nvPr/>
          </p:nvSpPr>
          <p:spPr>
            <a:xfrm>
              <a:off x="6314595" y="4361990"/>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a:ln>
                    <a:noFill/>
                  </a:ln>
                  <a:solidFill>
                    <a:srgbClr val="2C6E9F"/>
                  </a:solidFill>
                  <a:effectLst/>
                  <a:uLnTx/>
                  <a:uFillTx/>
                  <a:latin typeface="微軟正黑體" panose="020B0604030504040204" pitchFamily="34" charset="-120"/>
                  <a:ea typeface="微軟正黑體" panose="020B0604030504040204" pitchFamily="34" charset="-120"/>
                  <a:cs typeface="+mn-cs"/>
                </a:rPr>
                <a:t>0.036904007</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28" name="文字版面配置區 7">
              <a:extLst>
                <a:ext uri="{FF2B5EF4-FFF2-40B4-BE49-F238E27FC236}">
                  <a16:creationId xmlns:a16="http://schemas.microsoft.com/office/drawing/2014/main" id="{B1401EAD-8F4B-A082-3AAB-B0EC5C94B6F5}"/>
                </a:ext>
              </a:extLst>
            </p:cNvPr>
            <p:cNvSpPr txBox="1">
              <a:spLocks/>
            </p:cNvSpPr>
            <p:nvPr/>
          </p:nvSpPr>
          <p:spPr>
            <a:xfrm>
              <a:off x="9235348" y="4361990"/>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0.043093978</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29" name="文字版面配置區 7">
              <a:extLst>
                <a:ext uri="{FF2B5EF4-FFF2-40B4-BE49-F238E27FC236}">
                  <a16:creationId xmlns:a16="http://schemas.microsoft.com/office/drawing/2014/main" id="{96893891-500D-5B97-41DF-9CCF8276CBE4}"/>
                </a:ext>
              </a:extLst>
            </p:cNvPr>
            <p:cNvSpPr txBox="1">
              <a:spLocks/>
            </p:cNvSpPr>
            <p:nvPr/>
          </p:nvSpPr>
          <p:spPr>
            <a:xfrm>
              <a:off x="9225476" y="1935264"/>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0.033282103</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30" name="圖片 29">
              <a:extLst>
                <a:ext uri="{FF2B5EF4-FFF2-40B4-BE49-F238E27FC236}">
                  <a16:creationId xmlns:a16="http://schemas.microsoft.com/office/drawing/2014/main" id="{3C5EA641-68DD-1EBD-8B96-1B004345FD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12990" y="4577990"/>
              <a:ext cx="2571996" cy="2160000"/>
            </a:xfrm>
            <a:prstGeom prst="rect">
              <a:avLst/>
            </a:prstGeom>
          </p:spPr>
        </p:pic>
        <p:pic>
          <p:nvPicPr>
            <p:cNvPr id="36" name="圖片 35">
              <a:extLst>
                <a:ext uri="{FF2B5EF4-FFF2-40B4-BE49-F238E27FC236}">
                  <a16:creationId xmlns:a16="http://schemas.microsoft.com/office/drawing/2014/main" id="{EA6A500D-EB80-4730-C621-8B0A97ECCF2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37139" y="2151264"/>
              <a:ext cx="2160000" cy="2160000"/>
            </a:xfrm>
            <a:prstGeom prst="rect">
              <a:avLst/>
            </a:prstGeom>
          </p:spPr>
        </p:pic>
        <p:pic>
          <p:nvPicPr>
            <p:cNvPr id="37" name="圖片 36">
              <a:extLst>
                <a:ext uri="{FF2B5EF4-FFF2-40B4-BE49-F238E27FC236}">
                  <a16:creationId xmlns:a16="http://schemas.microsoft.com/office/drawing/2014/main" id="{35DA023B-A606-1A10-B676-F65641D9DE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3245" y="2148622"/>
              <a:ext cx="2160000" cy="2160000"/>
            </a:xfrm>
            <a:prstGeom prst="rect">
              <a:avLst/>
            </a:prstGeom>
          </p:spPr>
        </p:pic>
        <p:pic>
          <p:nvPicPr>
            <p:cNvPr id="38" name="圖片 37">
              <a:extLst>
                <a:ext uri="{FF2B5EF4-FFF2-40B4-BE49-F238E27FC236}">
                  <a16:creationId xmlns:a16="http://schemas.microsoft.com/office/drawing/2014/main" id="{B2BD4D09-19F3-4A29-180B-EC8E53D73F4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31293" y="4577990"/>
              <a:ext cx="2160000" cy="2160000"/>
            </a:xfrm>
            <a:prstGeom prst="rect">
              <a:avLst/>
            </a:prstGeom>
          </p:spPr>
        </p:pic>
      </p:grpSp>
      <p:sp>
        <p:nvSpPr>
          <p:cNvPr id="43" name="投影片編號版面配置區 2">
            <a:extLst>
              <a:ext uri="{FF2B5EF4-FFF2-40B4-BE49-F238E27FC236}">
                <a16:creationId xmlns:a16="http://schemas.microsoft.com/office/drawing/2014/main" id="{177DB5E7-3781-1B74-3BBC-D916616C5EB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21</a:t>
            </a:fld>
            <a:endParaRPr lang="zh-TW" altLang="en-US" dirty="0"/>
          </a:p>
        </p:txBody>
      </p:sp>
    </p:spTree>
    <p:extLst>
      <p:ext uri="{BB962C8B-B14F-4D97-AF65-F5344CB8AC3E}">
        <p14:creationId xmlns:p14="http://schemas.microsoft.com/office/powerpoint/2010/main" val="2424407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D99902CD-C3C9-E50D-7CD5-572EFEE2FE4A}"/>
              </a:ext>
            </a:extLst>
          </p:cNvPr>
          <p:cNvSpPr txBox="1">
            <a:spLocks/>
          </p:cNvSpPr>
          <p:nvPr/>
        </p:nvSpPr>
        <p:spPr>
          <a:xfrm>
            <a:off x="360040" y="258493"/>
            <a:ext cx="10801200" cy="766800"/>
          </a:xfrm>
          <a:prstGeom prst="rect">
            <a:avLst/>
          </a:prstGeom>
        </p:spPr>
        <p:txBody>
          <a:bodyPr vert="horz" lIns="91440" tIns="45720" rIns="91440" bIns="45720" rtlCol="0" anchor="ctr">
            <a:noAutofit/>
          </a:bodyPr>
          <a:lst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a:lstStyle>
          <a:p>
            <a:r>
              <a:rPr lang="zh-TW" altLang="en-US" sz="2800" dirty="0">
                <a:latin typeface="微軟正黑體" panose="020B0604030504040204" pitchFamily="34" charset="-120"/>
                <a:ea typeface="微軟正黑體" panose="020B0604030504040204" pitchFamily="34" charset="-120"/>
              </a:rPr>
              <a:t>影像分析變數範例 </a:t>
            </a:r>
            <a:r>
              <a:rPr lang="en-US" altLang="zh-TW" sz="2800" dirty="0">
                <a:latin typeface="微軟正黑體" panose="020B0604030504040204" pitchFamily="34" charset="-120"/>
                <a:ea typeface="微軟正黑體" panose="020B0604030504040204" pitchFamily="34" charset="-120"/>
              </a:rPr>
              <a:t>– </a:t>
            </a:r>
          </a:p>
          <a:p>
            <a:r>
              <a:rPr lang="zh-TW" altLang="en-US" sz="2800" b="1" dirty="0">
                <a:latin typeface="微軟正黑體" panose="020B0604030504040204" pitchFamily="34" charset="-120"/>
                <a:ea typeface="微軟正黑體" panose="020B0604030504040204" pitchFamily="34" charset="-120"/>
              </a:rPr>
              <a:t>詳細程度 </a:t>
            </a:r>
            <a:r>
              <a:rPr lang="en-US" altLang="zh-TW" sz="2800" b="1" dirty="0">
                <a:latin typeface="微軟正黑體" panose="020B0604030504040204" pitchFamily="34" charset="-120"/>
                <a:ea typeface="微軟正黑體" panose="020B0604030504040204" pitchFamily="34" charset="-120"/>
              </a:rPr>
              <a:t>level of detail</a:t>
            </a:r>
            <a:endParaRPr lang="zh-TW" altLang="en-US" sz="2800" dirty="0">
              <a:latin typeface="微軟正黑體" panose="020B0604030504040204" pitchFamily="34" charset="-120"/>
              <a:ea typeface="微軟正黑體" panose="020B0604030504040204" pitchFamily="34" charset="-120"/>
            </a:endParaRPr>
          </a:p>
        </p:txBody>
      </p:sp>
      <p:sp>
        <p:nvSpPr>
          <p:cNvPr id="19" name="文字版面配置區 8">
            <a:extLst>
              <a:ext uri="{FF2B5EF4-FFF2-40B4-BE49-F238E27FC236}">
                <a16:creationId xmlns:a16="http://schemas.microsoft.com/office/drawing/2014/main" id="{F018D6B1-2A13-0F08-5678-7BF16A9CCC39}"/>
              </a:ext>
            </a:extLst>
          </p:cNvPr>
          <p:cNvSpPr txBox="1">
            <a:spLocks/>
          </p:cNvSpPr>
          <p:nvPr/>
        </p:nvSpPr>
        <p:spPr>
          <a:xfrm>
            <a:off x="352198" y="1430636"/>
            <a:ext cx="5403303" cy="38145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1000"/>
              </a:spcBef>
              <a:spcAft>
                <a:spcPts val="0"/>
              </a:spcAft>
              <a:buClrTx/>
              <a:buSzTx/>
              <a:buFont typeface="Arial" panose="020B0604020202020204" pitchFamily="34" charset="0"/>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數值高</a:t>
            </a:r>
          </a:p>
        </p:txBody>
      </p:sp>
      <p:sp>
        <p:nvSpPr>
          <p:cNvPr id="20" name="文字版面配置區 13">
            <a:extLst>
              <a:ext uri="{FF2B5EF4-FFF2-40B4-BE49-F238E27FC236}">
                <a16:creationId xmlns:a16="http://schemas.microsoft.com/office/drawing/2014/main" id="{C97E19C7-BC37-A53E-3A4C-A8F3691C08FE}"/>
              </a:ext>
            </a:extLst>
          </p:cNvPr>
          <p:cNvSpPr txBox="1">
            <a:spLocks/>
          </p:cNvSpPr>
          <p:nvPr/>
        </p:nvSpPr>
        <p:spPr>
          <a:xfrm>
            <a:off x="6025978" y="1430236"/>
            <a:ext cx="5403303" cy="38145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數值低</a:t>
            </a:r>
          </a:p>
        </p:txBody>
      </p:sp>
      <p:cxnSp>
        <p:nvCxnSpPr>
          <p:cNvPr id="21" name="直線接點 20">
            <a:extLst>
              <a:ext uri="{FF2B5EF4-FFF2-40B4-BE49-F238E27FC236}">
                <a16:creationId xmlns:a16="http://schemas.microsoft.com/office/drawing/2014/main" id="{F14B3491-F991-02FE-1758-B0F157FA0491}"/>
              </a:ext>
            </a:extLst>
          </p:cNvPr>
          <p:cNvCxnSpPr>
            <a:cxnSpLocks/>
          </p:cNvCxnSpPr>
          <p:nvPr/>
        </p:nvCxnSpPr>
        <p:spPr>
          <a:xfrm>
            <a:off x="5854584" y="1430236"/>
            <a:ext cx="0" cy="5167116"/>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43" name="投影片編號版面配置區 2">
            <a:extLst>
              <a:ext uri="{FF2B5EF4-FFF2-40B4-BE49-F238E27FC236}">
                <a16:creationId xmlns:a16="http://schemas.microsoft.com/office/drawing/2014/main" id="{177DB5E7-3781-1B74-3BBC-D916616C5EB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22</a:t>
            </a:fld>
            <a:endParaRPr lang="zh-TW" altLang="en-US" dirty="0"/>
          </a:p>
        </p:txBody>
      </p:sp>
      <p:sp>
        <p:nvSpPr>
          <p:cNvPr id="2" name="內容版面配置區 3">
            <a:extLst>
              <a:ext uri="{FF2B5EF4-FFF2-40B4-BE49-F238E27FC236}">
                <a16:creationId xmlns:a16="http://schemas.microsoft.com/office/drawing/2014/main" id="{6502100C-C85D-B047-8521-285B50C2DE1F}"/>
              </a:ext>
            </a:extLst>
          </p:cNvPr>
          <p:cNvSpPr txBox="1">
            <a:spLocks/>
          </p:cNvSpPr>
          <p:nvPr/>
        </p:nvSpPr>
        <p:spPr>
          <a:xfrm>
            <a:off x="4367808" y="487492"/>
            <a:ext cx="5721195" cy="59468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值域：</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          </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運用</a:t>
            </a:r>
            <a:r>
              <a:rPr kumimoji="0" lang="en-US" altLang="zh-TW" sz="1400" b="0" i="0" u="none" strike="noStrike" kern="12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Mean Shift</a:t>
            </a:r>
            <a:r>
              <a:rPr kumimoji="0" lang="zh-TW" altLang="en-US" sz="1400" b="0" i="0" u="none" strike="noStrike" kern="12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演算法分割顏色區塊，</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數值越高，代表照片中色塊越多</a:t>
            </a:r>
          </a:p>
        </p:txBody>
      </p:sp>
      <p:grpSp>
        <p:nvGrpSpPr>
          <p:cNvPr id="4" name="群組 3">
            <a:extLst>
              <a:ext uri="{FF2B5EF4-FFF2-40B4-BE49-F238E27FC236}">
                <a16:creationId xmlns:a16="http://schemas.microsoft.com/office/drawing/2014/main" id="{CDCC7127-35CC-826C-7FC4-D11246168F35}"/>
              </a:ext>
            </a:extLst>
          </p:cNvPr>
          <p:cNvGrpSpPr/>
          <p:nvPr/>
        </p:nvGrpSpPr>
        <p:grpSpPr>
          <a:xfrm>
            <a:off x="554599" y="1787638"/>
            <a:ext cx="4998499" cy="4809714"/>
            <a:chOff x="718424" y="1985162"/>
            <a:chExt cx="4998499" cy="4809714"/>
          </a:xfrm>
        </p:grpSpPr>
        <p:sp>
          <p:nvSpPr>
            <p:cNvPr id="6" name="文字版面配置區 7">
              <a:extLst>
                <a:ext uri="{FF2B5EF4-FFF2-40B4-BE49-F238E27FC236}">
                  <a16:creationId xmlns:a16="http://schemas.microsoft.com/office/drawing/2014/main" id="{53D794C0-194F-ED25-A14A-DB1DC76D8743}"/>
                </a:ext>
              </a:extLst>
            </p:cNvPr>
            <p:cNvSpPr txBox="1">
              <a:spLocks/>
            </p:cNvSpPr>
            <p:nvPr/>
          </p:nvSpPr>
          <p:spPr>
            <a:xfrm>
              <a:off x="720256" y="4411888"/>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32439</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7" name="文字版面配置區 7">
              <a:extLst>
                <a:ext uri="{FF2B5EF4-FFF2-40B4-BE49-F238E27FC236}">
                  <a16:creationId xmlns:a16="http://schemas.microsoft.com/office/drawing/2014/main" id="{9B7FC1BE-1674-9130-67C3-89E6199A87A7}"/>
                </a:ext>
              </a:extLst>
            </p:cNvPr>
            <p:cNvSpPr txBox="1">
              <a:spLocks/>
            </p:cNvSpPr>
            <p:nvPr/>
          </p:nvSpPr>
          <p:spPr>
            <a:xfrm>
              <a:off x="718424" y="1985162"/>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38381</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8" name="文字版面配置區 7">
              <a:extLst>
                <a:ext uri="{FF2B5EF4-FFF2-40B4-BE49-F238E27FC236}">
                  <a16:creationId xmlns:a16="http://schemas.microsoft.com/office/drawing/2014/main" id="{7B3A9A33-40EA-D546-A3AF-0D01157F13A5}"/>
                </a:ext>
              </a:extLst>
            </p:cNvPr>
            <p:cNvSpPr txBox="1">
              <a:spLocks/>
            </p:cNvSpPr>
            <p:nvPr/>
          </p:nvSpPr>
          <p:spPr>
            <a:xfrm>
              <a:off x="3572241" y="1985162"/>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32552</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9" name="文字版面配置區 7">
              <a:extLst>
                <a:ext uri="{FF2B5EF4-FFF2-40B4-BE49-F238E27FC236}">
                  <a16:creationId xmlns:a16="http://schemas.microsoft.com/office/drawing/2014/main" id="{9D321EFF-DC0C-A4AD-497C-AA2D41A278D5}"/>
                </a:ext>
              </a:extLst>
            </p:cNvPr>
            <p:cNvSpPr txBox="1">
              <a:spLocks/>
            </p:cNvSpPr>
            <p:nvPr/>
          </p:nvSpPr>
          <p:spPr>
            <a:xfrm>
              <a:off x="3572241" y="4411888"/>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32425</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10" name="圖片 9">
              <a:extLst>
                <a:ext uri="{FF2B5EF4-FFF2-40B4-BE49-F238E27FC236}">
                  <a16:creationId xmlns:a16="http://schemas.microsoft.com/office/drawing/2014/main" id="{DFB774F4-61CA-732B-F392-1CC9FFD69D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765" y="2216972"/>
              <a:ext cx="1728000" cy="2160000"/>
            </a:xfrm>
            <a:prstGeom prst="rect">
              <a:avLst/>
            </a:prstGeom>
          </p:spPr>
        </p:pic>
        <p:pic>
          <p:nvPicPr>
            <p:cNvPr id="11" name="圖片 10">
              <a:extLst>
                <a:ext uri="{FF2B5EF4-FFF2-40B4-BE49-F238E27FC236}">
                  <a16:creationId xmlns:a16="http://schemas.microsoft.com/office/drawing/2014/main" id="{CC7F2688-556C-E71A-2C3B-2F23782E21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8482" y="2213066"/>
              <a:ext cx="1728000" cy="2160000"/>
            </a:xfrm>
            <a:prstGeom prst="rect">
              <a:avLst/>
            </a:prstGeom>
          </p:spPr>
        </p:pic>
        <p:pic>
          <p:nvPicPr>
            <p:cNvPr id="12" name="圖片 11">
              <a:extLst>
                <a:ext uri="{FF2B5EF4-FFF2-40B4-BE49-F238E27FC236}">
                  <a16:creationId xmlns:a16="http://schemas.microsoft.com/office/drawing/2014/main" id="{CDF8F974-8514-4AC1-B99E-BF443D893C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765" y="4634876"/>
              <a:ext cx="1728000" cy="2160000"/>
            </a:xfrm>
            <a:prstGeom prst="rect">
              <a:avLst/>
            </a:prstGeom>
          </p:spPr>
        </p:pic>
        <p:pic>
          <p:nvPicPr>
            <p:cNvPr id="13" name="圖片 12">
              <a:extLst>
                <a:ext uri="{FF2B5EF4-FFF2-40B4-BE49-F238E27FC236}">
                  <a16:creationId xmlns:a16="http://schemas.microsoft.com/office/drawing/2014/main" id="{C52A5BAA-A64C-4487-E91B-F9B1FDCC14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7367" y="4634876"/>
              <a:ext cx="1728000" cy="2160000"/>
            </a:xfrm>
            <a:prstGeom prst="rect">
              <a:avLst/>
            </a:prstGeom>
          </p:spPr>
        </p:pic>
      </p:grpSp>
      <p:grpSp>
        <p:nvGrpSpPr>
          <p:cNvPr id="14" name="群組 13">
            <a:extLst>
              <a:ext uri="{FF2B5EF4-FFF2-40B4-BE49-F238E27FC236}">
                <a16:creationId xmlns:a16="http://schemas.microsoft.com/office/drawing/2014/main" id="{10A1EA2B-7C1D-7512-4C2C-192FE31F9332}"/>
              </a:ext>
            </a:extLst>
          </p:cNvPr>
          <p:cNvGrpSpPr/>
          <p:nvPr/>
        </p:nvGrpSpPr>
        <p:grpSpPr>
          <a:xfrm>
            <a:off x="6257428" y="1787638"/>
            <a:ext cx="5332272" cy="4825480"/>
            <a:chOff x="6443323" y="1985162"/>
            <a:chExt cx="5332272" cy="4825480"/>
          </a:xfrm>
        </p:grpSpPr>
        <p:sp>
          <p:nvSpPr>
            <p:cNvPr id="15" name="文字版面配置區 7">
              <a:extLst>
                <a:ext uri="{FF2B5EF4-FFF2-40B4-BE49-F238E27FC236}">
                  <a16:creationId xmlns:a16="http://schemas.microsoft.com/office/drawing/2014/main" id="{AB00C5E5-6375-5480-1245-95E7EE1AE0C1}"/>
                </a:ext>
              </a:extLst>
            </p:cNvPr>
            <p:cNvSpPr txBox="1">
              <a:spLocks/>
            </p:cNvSpPr>
            <p:nvPr/>
          </p:nvSpPr>
          <p:spPr>
            <a:xfrm>
              <a:off x="6479183" y="1985162"/>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220</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版面配置區 7">
              <a:extLst>
                <a:ext uri="{FF2B5EF4-FFF2-40B4-BE49-F238E27FC236}">
                  <a16:creationId xmlns:a16="http://schemas.microsoft.com/office/drawing/2014/main" id="{F8E29755-B157-FE33-512A-7E6616468A8A}"/>
                </a:ext>
              </a:extLst>
            </p:cNvPr>
            <p:cNvSpPr txBox="1">
              <a:spLocks/>
            </p:cNvSpPr>
            <p:nvPr/>
          </p:nvSpPr>
          <p:spPr>
            <a:xfrm>
              <a:off x="6443323" y="4411888"/>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287</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版面配置區 7">
              <a:extLst>
                <a:ext uri="{FF2B5EF4-FFF2-40B4-BE49-F238E27FC236}">
                  <a16:creationId xmlns:a16="http://schemas.microsoft.com/office/drawing/2014/main" id="{9704F452-9442-0057-FB9B-A43AEBDA0793}"/>
                </a:ext>
              </a:extLst>
            </p:cNvPr>
            <p:cNvSpPr txBox="1">
              <a:spLocks/>
            </p:cNvSpPr>
            <p:nvPr/>
          </p:nvSpPr>
          <p:spPr>
            <a:xfrm>
              <a:off x="9364076" y="4411888"/>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332</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版面配置區 7">
              <a:extLst>
                <a:ext uri="{FF2B5EF4-FFF2-40B4-BE49-F238E27FC236}">
                  <a16:creationId xmlns:a16="http://schemas.microsoft.com/office/drawing/2014/main" id="{EB4A6FF7-A429-4872-76EE-D5D340B6D41F}"/>
                </a:ext>
              </a:extLst>
            </p:cNvPr>
            <p:cNvSpPr txBox="1">
              <a:spLocks/>
            </p:cNvSpPr>
            <p:nvPr/>
          </p:nvSpPr>
          <p:spPr>
            <a:xfrm>
              <a:off x="9354204" y="1985162"/>
              <a:ext cx="2144682" cy="2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258</a:t>
              </a:r>
              <a:endParaRPr kumimoji="0" lang="zh-TW" altLang="en-US" sz="12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33" name="圖片 32">
              <a:extLst>
                <a:ext uri="{FF2B5EF4-FFF2-40B4-BE49-F238E27FC236}">
                  <a16:creationId xmlns:a16="http://schemas.microsoft.com/office/drawing/2014/main" id="{329F358B-3221-ABB9-FF85-17E82A95FC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54652" y="4650642"/>
              <a:ext cx="2160000" cy="2160000"/>
            </a:xfrm>
            <a:prstGeom prst="rect">
              <a:avLst/>
            </a:prstGeom>
          </p:spPr>
        </p:pic>
        <p:pic>
          <p:nvPicPr>
            <p:cNvPr id="41" name="圖片 40">
              <a:extLst>
                <a:ext uri="{FF2B5EF4-FFF2-40B4-BE49-F238E27FC236}">
                  <a16:creationId xmlns:a16="http://schemas.microsoft.com/office/drawing/2014/main" id="{E0EBBB10-2456-1DC7-CE10-37A3F47089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58612" y="2213066"/>
              <a:ext cx="2160000" cy="2160000"/>
            </a:xfrm>
            <a:prstGeom prst="rect">
              <a:avLst/>
            </a:prstGeom>
          </p:spPr>
        </p:pic>
        <p:pic>
          <p:nvPicPr>
            <p:cNvPr id="42" name="圖片 41">
              <a:extLst>
                <a:ext uri="{FF2B5EF4-FFF2-40B4-BE49-F238E27FC236}">
                  <a16:creationId xmlns:a16="http://schemas.microsoft.com/office/drawing/2014/main" id="{19E5E0CE-F77F-D2BB-352E-7D41A3B2D8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74454" y="2392993"/>
              <a:ext cx="2701141" cy="1800000"/>
            </a:xfrm>
            <a:prstGeom prst="rect">
              <a:avLst/>
            </a:prstGeom>
          </p:spPr>
        </p:pic>
        <p:pic>
          <p:nvPicPr>
            <p:cNvPr id="44" name="圖片 43">
              <a:extLst>
                <a:ext uri="{FF2B5EF4-FFF2-40B4-BE49-F238E27FC236}">
                  <a16:creationId xmlns:a16="http://schemas.microsoft.com/office/drawing/2014/main" id="{D3D32531-3624-196B-A12E-BC8F90D2C0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58612" y="4650642"/>
              <a:ext cx="2160000" cy="2160000"/>
            </a:xfrm>
            <a:prstGeom prst="rect">
              <a:avLst/>
            </a:prstGeom>
          </p:spPr>
        </p:pic>
      </p:grpSp>
    </p:spTree>
    <p:extLst>
      <p:ext uri="{BB962C8B-B14F-4D97-AF65-F5344CB8AC3E}">
        <p14:creationId xmlns:p14="http://schemas.microsoft.com/office/powerpoint/2010/main" val="25246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B304DD-AC70-44BD-81D5-2EEB3AFA536C}"/>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早午餐</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a:t>
            </a:r>
          </a:p>
        </p:txBody>
      </p:sp>
      <p:graphicFrame>
        <p:nvGraphicFramePr>
          <p:cNvPr id="6" name="表格 5">
            <a:extLst>
              <a:ext uri="{FF2B5EF4-FFF2-40B4-BE49-F238E27FC236}">
                <a16:creationId xmlns:a16="http://schemas.microsoft.com/office/drawing/2014/main" id="{5F935788-119B-471E-B951-696D6B4981D3}"/>
              </a:ext>
            </a:extLst>
          </p:cNvPr>
          <p:cNvGraphicFramePr>
            <a:graphicFrameLocks noGrp="1"/>
          </p:cNvGraphicFramePr>
          <p:nvPr>
            <p:extLst>
              <p:ext uri="{D42A27DB-BD31-4B8C-83A1-F6EECF244321}">
                <p14:modId xmlns:p14="http://schemas.microsoft.com/office/powerpoint/2010/main" val="2786436105"/>
              </p:ext>
            </p:extLst>
          </p:nvPr>
        </p:nvGraphicFramePr>
        <p:xfrm>
          <a:off x="351495" y="1844824"/>
          <a:ext cx="4208468" cy="3688080"/>
        </p:xfrm>
        <a:graphic>
          <a:graphicData uri="http://schemas.openxmlformats.org/drawingml/2006/table">
            <a:tbl>
              <a:tblPr firstRow="1" bandRow="1">
                <a:tableStyleId>{3B4B98B0-60AC-42C2-AFA5-B58CD77FA1E5}</a:tableStyleId>
              </a:tblPr>
              <a:tblGrid>
                <a:gridCol w="1733238">
                  <a:extLst>
                    <a:ext uri="{9D8B030D-6E8A-4147-A177-3AD203B41FA5}">
                      <a16:colId xmlns:a16="http://schemas.microsoft.com/office/drawing/2014/main" val="3863757782"/>
                    </a:ext>
                  </a:extLst>
                </a:gridCol>
                <a:gridCol w="1145487">
                  <a:extLst>
                    <a:ext uri="{9D8B030D-6E8A-4147-A177-3AD203B41FA5}">
                      <a16:colId xmlns:a16="http://schemas.microsoft.com/office/drawing/2014/main" val="716350690"/>
                    </a:ext>
                  </a:extLst>
                </a:gridCol>
                <a:gridCol w="1329743">
                  <a:extLst>
                    <a:ext uri="{9D8B030D-6E8A-4147-A177-3AD203B41FA5}">
                      <a16:colId xmlns:a16="http://schemas.microsoft.com/office/drawing/2014/main" val="890767043"/>
                    </a:ext>
                  </a:extLst>
                </a:gridCol>
              </a:tblGrid>
              <a:tr h="518046">
                <a:tc>
                  <a:txBody>
                    <a:bodyPr/>
                    <a:lstStyle/>
                    <a:p>
                      <a:pPr marL="0" algn="ctr" defTabSz="914400" rtl="0" eaLnBrk="1" latinLnBrk="0" hangingPunct="1">
                        <a:lnSpc>
                          <a:spcPct val="100000"/>
                        </a:lnSpc>
                        <a:spcAft>
                          <a:spcPts val="0"/>
                        </a:spcAft>
                      </a:pPr>
                      <a:r>
                        <a:rPr lang="zh-TW" altLang="en-US" sz="1600" b="1"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rPr>
                        <a:t>物件類別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1"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rPr>
                        <a:t>佔比</a:t>
                      </a:r>
                      <a:endParaRPr lang="en-US" altLang="zh-TW" sz="1600" b="1"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Aft>
                          <a:spcPts val="0"/>
                        </a:spcAft>
                      </a:pPr>
                      <a:r>
                        <a:rPr lang="en-US" altLang="zh-TW" sz="16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rPr>
                        <a:t>COCO</a:t>
                      </a:r>
                    </a:p>
                    <a:p>
                      <a:pPr algn="ctr">
                        <a:lnSpc>
                          <a:spcPct val="100000"/>
                        </a:lnSpc>
                        <a:spcAft>
                          <a:spcPts val="0"/>
                        </a:spcAft>
                      </a:pPr>
                      <a:r>
                        <a:rPr lang="zh-TW" altLang="en-US" sz="16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rPr>
                        <a:t>偵測準確度</a:t>
                      </a:r>
                      <a:endParaRPr lang="zh-TW" altLang="zh-TW" sz="16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9102444"/>
                  </a:ext>
                </a:extLst>
              </a:tr>
              <a:tr h="3271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rgbClr val="002060"/>
                          </a:solidFill>
                          <a:latin typeface="微軟正黑體" panose="020B0604030504040204" pitchFamily="34" charset="-120"/>
                          <a:ea typeface="微軟正黑體" panose="020B0604030504040204" pitchFamily="34" charset="-120"/>
                          <a:cs typeface="+mn-cs"/>
                        </a:rPr>
                        <a:t>杯子</a:t>
                      </a: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r>
                        <a:rPr lang="zh-TW" altLang="en-US" sz="1800" kern="1200" dirty="0">
                          <a:solidFill>
                            <a:srgbClr val="002060"/>
                          </a:solidFill>
                          <a:latin typeface="微軟正黑體" panose="020B0604030504040204" pitchFamily="34" charset="-120"/>
                          <a:ea typeface="微軟正黑體" panose="020B0604030504040204" pitchFamily="34" charset="-120"/>
                          <a:cs typeface="+mn-cs"/>
                        </a:rPr>
                        <a:t>飲料</a:t>
                      </a: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rgbClr val="002060"/>
                          </a:solidFill>
                          <a:latin typeface="微軟正黑體" panose="020B0604030504040204" pitchFamily="34" charset="-120"/>
                          <a:ea typeface="微軟正黑體" panose="020B0604030504040204" pitchFamily="34" charset="-120"/>
                        </a:rPr>
                        <a:t>23.2%</a:t>
                      </a:r>
                      <a:endParaRPr lang="zh-TW" altLang="en-US" sz="1800" dirty="0">
                        <a:solidFill>
                          <a:srgbClr val="00206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chemeClr val="accent6">
                              <a:lumMod val="75000"/>
                            </a:schemeClr>
                          </a:solidFill>
                          <a:latin typeface="微軟正黑體" panose="020B0604030504040204" pitchFamily="34" charset="-120"/>
                          <a:ea typeface="微軟正黑體" panose="020B0604030504040204" pitchFamily="34" charset="-120"/>
                        </a:rPr>
                        <a:t>0.940</a:t>
                      </a:r>
                      <a:endParaRPr lang="zh-TW" altLang="en-US" sz="1800" dirty="0">
                        <a:solidFill>
                          <a:schemeClr val="accent6">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8804882"/>
                  </a:ext>
                </a:extLst>
              </a:tr>
              <a:tr h="3271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rgbClr val="002060"/>
                          </a:solidFill>
                          <a:latin typeface="微軟正黑體" panose="020B0604030504040204" pitchFamily="34" charset="-120"/>
                          <a:ea typeface="微軟正黑體" panose="020B0604030504040204" pitchFamily="34" charset="-120"/>
                          <a:cs typeface="+mn-cs"/>
                        </a:rPr>
                        <a:t>拼盤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rgbClr val="002060"/>
                          </a:solidFill>
                          <a:latin typeface="微軟正黑體" panose="020B0604030504040204" pitchFamily="34" charset="-120"/>
                          <a:ea typeface="微軟正黑體" panose="020B0604030504040204" pitchFamily="34" charset="-120"/>
                        </a:rPr>
                        <a:t>22.5%</a:t>
                      </a:r>
                      <a:endParaRPr lang="zh-TW" altLang="en-US" sz="1800" dirty="0">
                        <a:solidFill>
                          <a:srgbClr val="00206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endParaRPr lang="zh-TW" altLang="en-US" sz="1800" kern="1200" dirty="0">
                        <a:solidFill>
                          <a:srgbClr val="002060"/>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47520"/>
                  </a:ext>
                </a:extLst>
              </a:tr>
              <a:tr h="5725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rgbClr val="002060"/>
                          </a:solidFill>
                          <a:latin typeface="微軟正黑體" panose="020B0604030504040204" pitchFamily="34" charset="-120"/>
                          <a:ea typeface="微軟正黑體" panose="020B0604030504040204" pitchFamily="34" charset="-120"/>
                          <a:cs typeface="+mn-cs"/>
                        </a:rPr>
                        <a:t>麵包</a:t>
                      </a:r>
                      <a:endParaRPr lang="en-US" altLang="zh-TW" sz="1800" kern="1200" dirty="0">
                        <a:solidFill>
                          <a:srgbClr val="002060"/>
                        </a:solidFill>
                        <a:latin typeface="微軟正黑體" panose="020B0604030504040204" pitchFamily="34" charset="-120"/>
                        <a:ea typeface="微軟正黑體" panose="020B0604030504040204" pitchFamily="34" charset="-120"/>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r>
                        <a:rPr lang="zh-TW" altLang="en-US" sz="1800" kern="1200" dirty="0">
                          <a:solidFill>
                            <a:srgbClr val="002060"/>
                          </a:solidFill>
                          <a:latin typeface="微軟正黑體" panose="020B0604030504040204" pitchFamily="34" charset="-120"/>
                          <a:ea typeface="微軟正黑體" panose="020B0604030504040204" pitchFamily="34" charset="-120"/>
                          <a:cs typeface="+mn-cs"/>
                        </a:rPr>
                        <a:t>麵包</a:t>
                      </a: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r>
                        <a:rPr lang="zh-TW" altLang="en-US" sz="1800" kern="1200" dirty="0">
                          <a:solidFill>
                            <a:srgbClr val="002060"/>
                          </a:solidFill>
                          <a:latin typeface="微軟正黑體" panose="020B0604030504040204" pitchFamily="34" charset="-120"/>
                          <a:ea typeface="微軟正黑體" panose="020B0604030504040204" pitchFamily="34" charset="-120"/>
                          <a:cs typeface="+mn-cs"/>
                        </a:rPr>
                        <a:t>吐司</a:t>
                      </a: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endParaRPr lang="zh-TW" altLang="en-US" sz="1800" kern="1200" dirty="0">
                        <a:solidFill>
                          <a:srgbClr val="002060"/>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rgbClr val="002060"/>
                          </a:solidFill>
                          <a:latin typeface="微軟正黑體" panose="020B0604030504040204" pitchFamily="34" charset="-120"/>
                          <a:ea typeface="微軟正黑體" panose="020B0604030504040204" pitchFamily="34" charset="-120"/>
                        </a:rPr>
                        <a:t>10%</a:t>
                      </a:r>
                      <a:endParaRPr lang="zh-TW" altLang="en-US" sz="1800" dirty="0">
                        <a:solidFill>
                          <a:srgbClr val="00206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endParaRPr lang="zh-TW" altLang="en-US" sz="1800" kern="1200" dirty="0">
                        <a:solidFill>
                          <a:srgbClr val="002060"/>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6608481"/>
                  </a:ext>
                </a:extLst>
              </a:tr>
              <a:tr h="5725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rgbClr val="002060"/>
                          </a:solidFill>
                          <a:latin typeface="微軟正黑體" panose="020B0604030504040204" pitchFamily="34" charset="-120"/>
                          <a:ea typeface="微軟正黑體" panose="020B0604030504040204" pitchFamily="34" charset="-120"/>
                          <a:cs typeface="+mn-cs"/>
                        </a:rPr>
                        <a:t>三明治</a:t>
                      </a:r>
                      <a:endParaRPr lang="en-US" altLang="zh-TW" sz="1800" kern="1200" dirty="0">
                        <a:solidFill>
                          <a:srgbClr val="002060"/>
                        </a:solidFill>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r>
                        <a:rPr lang="zh-TW" altLang="en-US" sz="1800" kern="1200" dirty="0">
                          <a:solidFill>
                            <a:srgbClr val="002060"/>
                          </a:solidFill>
                          <a:latin typeface="微軟正黑體" panose="020B0604030504040204" pitchFamily="34" charset="-120"/>
                          <a:ea typeface="微軟正黑體" panose="020B0604030504040204" pitchFamily="34" charset="-120"/>
                          <a:cs typeface="+mn-cs"/>
                        </a:rPr>
                        <a:t>三明治</a:t>
                      </a: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r>
                        <a:rPr lang="zh-TW" altLang="en-US" sz="1800" kern="1200" dirty="0">
                          <a:solidFill>
                            <a:srgbClr val="002060"/>
                          </a:solidFill>
                          <a:latin typeface="微軟正黑體" panose="020B0604030504040204" pitchFamily="34" charset="-120"/>
                          <a:ea typeface="微軟正黑體" panose="020B0604030504040204" pitchFamily="34" charset="-120"/>
                          <a:cs typeface="+mn-cs"/>
                        </a:rPr>
                        <a:t>漢堡</a:t>
                      </a:r>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endParaRPr lang="zh-TW" altLang="en-US" sz="1800" kern="1200" dirty="0">
                        <a:solidFill>
                          <a:srgbClr val="002060"/>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rgbClr val="002060"/>
                          </a:solidFill>
                          <a:latin typeface="微軟正黑體" panose="020B0604030504040204" pitchFamily="34" charset="-120"/>
                          <a:ea typeface="微軟正黑體" panose="020B0604030504040204" pitchFamily="34" charset="-120"/>
                        </a:rPr>
                        <a:t>7.7%</a:t>
                      </a:r>
                      <a:endParaRPr lang="zh-TW" altLang="en-US" sz="1800" dirty="0">
                        <a:solidFill>
                          <a:srgbClr val="00206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rgbClr val="BC0000"/>
                          </a:solidFill>
                          <a:latin typeface="微軟正黑體" panose="020B0604030504040204" pitchFamily="34" charset="-120"/>
                          <a:ea typeface="微軟正黑體" panose="020B0604030504040204" pitchFamily="34" charset="-120"/>
                        </a:rPr>
                        <a:t>0.469</a:t>
                      </a:r>
                      <a:endParaRPr lang="zh-TW" altLang="en-US" sz="1800" dirty="0">
                        <a:solidFill>
                          <a:srgbClr val="BC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469698"/>
                  </a:ext>
                </a:extLst>
              </a:tr>
              <a:tr h="3271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a:solidFill>
                            <a:srgbClr val="002060"/>
                          </a:solidFill>
                          <a:latin typeface="微軟正黑體" panose="020B0604030504040204" pitchFamily="34" charset="-120"/>
                          <a:ea typeface="微軟正黑體" panose="020B0604030504040204" pitchFamily="34" charset="-120"/>
                        </a:rPr>
                        <a:t>蛋糕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rgbClr val="002060"/>
                          </a:solidFill>
                          <a:latin typeface="微軟正黑體" panose="020B0604030504040204" pitchFamily="34" charset="-120"/>
                          <a:ea typeface="微軟正黑體" panose="020B0604030504040204" pitchFamily="34" charset="-120"/>
                        </a:rPr>
                        <a:t>5%</a:t>
                      </a:r>
                      <a:endParaRPr lang="zh-TW" altLang="en-US" sz="1800" dirty="0">
                        <a:solidFill>
                          <a:srgbClr val="00206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a:solidFill>
                            <a:srgbClr val="BC0000"/>
                          </a:solidFill>
                          <a:latin typeface="微軟正黑體" panose="020B0604030504040204" pitchFamily="34" charset="-120"/>
                          <a:ea typeface="微軟正黑體" panose="020B0604030504040204" pitchFamily="34" charset="-120"/>
                        </a:rPr>
                        <a:t>0.394</a:t>
                      </a:r>
                      <a:endParaRPr lang="zh-TW" altLang="en-US" sz="1800" dirty="0">
                        <a:solidFill>
                          <a:srgbClr val="BC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0558579"/>
                  </a:ext>
                </a:extLst>
              </a:tr>
              <a:tr h="3271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a:solidFill>
                            <a:srgbClr val="002060"/>
                          </a:solidFill>
                          <a:latin typeface="微軟正黑體" panose="020B0604030504040204" pitchFamily="34" charset="-120"/>
                          <a:ea typeface="微軟正黑體" panose="020B0604030504040204" pitchFamily="34" charset="-120"/>
                        </a:rPr>
                        <a:t>蛋餅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rgbClr val="002060"/>
                          </a:solidFill>
                          <a:latin typeface="微軟正黑體" panose="020B0604030504040204" pitchFamily="34" charset="-120"/>
                          <a:ea typeface="微軟正黑體" panose="020B0604030504040204" pitchFamily="34" charset="-120"/>
                        </a:rPr>
                        <a:t>3.7%</a:t>
                      </a:r>
                      <a:endParaRPr lang="zh-TW" altLang="en-US" sz="1800" dirty="0">
                        <a:solidFill>
                          <a:srgbClr val="00206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endParaRPr lang="zh-TW" altLang="en-US" sz="1800" kern="1200" dirty="0">
                        <a:solidFill>
                          <a:srgbClr val="002060"/>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5298751"/>
                  </a:ext>
                </a:extLst>
              </a:tr>
              <a:tr h="3271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dirty="0">
                          <a:solidFill>
                            <a:srgbClr val="002060"/>
                          </a:solidFill>
                          <a:latin typeface="微軟正黑體" panose="020B0604030504040204" pitchFamily="34" charset="-120"/>
                          <a:ea typeface="微軟正黑體" panose="020B0604030504040204" pitchFamily="34" charset="-120"/>
                        </a:rPr>
                        <a:t>薯條</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dirty="0">
                          <a:solidFill>
                            <a:srgbClr val="002060"/>
                          </a:solidFill>
                          <a:latin typeface="微軟正黑體" panose="020B0604030504040204" pitchFamily="34" charset="-120"/>
                          <a:ea typeface="微軟正黑體" panose="020B0604030504040204" pitchFamily="34" charset="-120"/>
                        </a:rPr>
                        <a:t>3.2%</a:t>
                      </a:r>
                      <a:endParaRPr lang="zh-TW" altLang="en-US" sz="1800" dirty="0">
                        <a:solidFill>
                          <a:srgbClr val="00206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800" kern="1200" dirty="0">
                          <a:solidFill>
                            <a:srgbClr val="002060"/>
                          </a:solidFill>
                          <a:latin typeface="微軟正黑體" panose="020B0604030504040204" pitchFamily="34" charset="-120"/>
                          <a:ea typeface="微軟正黑體" panose="020B0604030504040204" pitchFamily="34" charset="-120"/>
                          <a:cs typeface="+mn-cs"/>
                        </a:rPr>
                        <a:t>-</a:t>
                      </a:r>
                      <a:endParaRPr lang="zh-TW" altLang="en-US" sz="1800" kern="1200" dirty="0">
                        <a:solidFill>
                          <a:srgbClr val="002060"/>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4016839"/>
                  </a:ext>
                </a:extLst>
              </a:tr>
            </a:tbl>
          </a:graphicData>
        </a:graphic>
      </p:graphicFrame>
      <p:graphicFrame>
        <p:nvGraphicFramePr>
          <p:cNvPr id="4" name="表格 8">
            <a:extLst>
              <a:ext uri="{FF2B5EF4-FFF2-40B4-BE49-F238E27FC236}">
                <a16:creationId xmlns:a16="http://schemas.microsoft.com/office/drawing/2014/main" id="{1000A103-563C-9CC8-DE3C-381062148AA1}"/>
              </a:ext>
            </a:extLst>
          </p:cNvPr>
          <p:cNvGraphicFramePr>
            <a:graphicFrameLocks noGrp="1"/>
          </p:cNvGraphicFramePr>
          <p:nvPr>
            <p:extLst>
              <p:ext uri="{D42A27DB-BD31-4B8C-83A1-F6EECF244321}">
                <p14:modId xmlns:p14="http://schemas.microsoft.com/office/powerpoint/2010/main" val="1863001724"/>
              </p:ext>
            </p:extLst>
          </p:nvPr>
        </p:nvGraphicFramePr>
        <p:xfrm>
          <a:off x="4738407" y="3399269"/>
          <a:ext cx="6906792" cy="3126075"/>
        </p:xfrm>
        <a:graphic>
          <a:graphicData uri="http://schemas.openxmlformats.org/drawingml/2006/table">
            <a:tbl>
              <a:tblPr firstRow="1" bandRow="1">
                <a:tableStyleId>{5940675A-B579-460E-94D1-54222C63F5DA}</a:tableStyleId>
              </a:tblPr>
              <a:tblGrid>
                <a:gridCol w="3278317">
                  <a:extLst>
                    <a:ext uri="{9D8B030D-6E8A-4147-A177-3AD203B41FA5}">
                      <a16:colId xmlns:a16="http://schemas.microsoft.com/office/drawing/2014/main" val="2421277147"/>
                    </a:ext>
                  </a:extLst>
                </a:gridCol>
                <a:gridCol w="3628475">
                  <a:extLst>
                    <a:ext uri="{9D8B030D-6E8A-4147-A177-3AD203B41FA5}">
                      <a16:colId xmlns:a16="http://schemas.microsoft.com/office/drawing/2014/main" val="3449181182"/>
                    </a:ext>
                  </a:extLst>
                </a:gridCol>
              </a:tblGrid>
              <a:tr h="464132">
                <a:tc gridSpan="2">
                  <a:txBody>
                    <a:bodyPr/>
                    <a:lstStyle/>
                    <a:p>
                      <a:pPr algn="ctr"/>
                      <a:r>
                        <a:rPr lang="en-US" altLang="zh-TW" b="1" dirty="0">
                          <a:latin typeface="微軟正黑體" panose="020B0604030504040204" pitchFamily="34" charset="-120"/>
                          <a:ea typeface="微軟正黑體" panose="020B0604030504040204" pitchFamily="34" charset="-120"/>
                        </a:rPr>
                        <a:t>COCO</a:t>
                      </a:r>
                      <a:r>
                        <a:rPr lang="zh-TW" altLang="en-US" b="1" dirty="0">
                          <a:latin typeface="微軟正黑體" panose="020B0604030504040204" pitchFamily="34" charset="-120"/>
                          <a:ea typeface="微軟正黑體" panose="020B0604030504040204" pitchFamily="34" charset="-120"/>
                        </a:rPr>
                        <a:t>類別中有關早午餐的物件類別</a:t>
                      </a:r>
                      <a:endParaRPr lang="en-US" altLang="zh-TW" b="1" dirty="0">
                        <a:latin typeface="微軟正黑體" panose="020B0604030504040204" pitchFamily="34" charset="-120"/>
                        <a:ea typeface="微軟正黑體" panose="020B0604030504040204" pitchFamily="34" charset="-120"/>
                      </a:endParaRPr>
                    </a:p>
                  </a:txBody>
                  <a:tcPr anchor="ctr">
                    <a:solidFill>
                      <a:schemeClr val="tx2">
                        <a:lumMod val="20000"/>
                        <a:lumOff val="80000"/>
                      </a:schemeClr>
                    </a:solidFill>
                  </a:tcPr>
                </a:tc>
                <a:tc hMerge="1">
                  <a:txBody>
                    <a:bodyPr/>
                    <a:lstStyle/>
                    <a:p>
                      <a:endParaRPr lang="zh-TW" altLang="en-US"/>
                    </a:p>
                  </a:txBody>
                  <a:tcPr/>
                </a:tc>
                <a:extLst>
                  <a:ext uri="{0D108BD9-81ED-4DB2-BD59-A6C34878D82A}">
                    <a16:rowId xmlns:a16="http://schemas.microsoft.com/office/drawing/2014/main" val="2240440410"/>
                  </a:ext>
                </a:extLst>
              </a:tr>
              <a:tr h="2661943">
                <a:tc>
                  <a:txBody>
                    <a:bodyPr/>
                    <a:lstStyle/>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bench(</a:t>
                      </a:r>
                      <a:r>
                        <a:rPr lang="zh-TW" altLang="en-US" sz="1400" dirty="0">
                          <a:latin typeface="微軟正黑體" panose="020B0604030504040204" pitchFamily="34" charset="-120"/>
                          <a:ea typeface="微軟正黑體" panose="020B0604030504040204" pitchFamily="34" charset="-120"/>
                        </a:rPr>
                        <a:t>長椅</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bottle(</a:t>
                      </a:r>
                      <a:r>
                        <a:rPr lang="zh-TW" altLang="en-US" sz="1400" dirty="0">
                          <a:latin typeface="微軟正黑體" panose="020B0604030504040204" pitchFamily="34" charset="-120"/>
                          <a:ea typeface="微軟正黑體" panose="020B0604030504040204" pitchFamily="34" charset="-120"/>
                        </a:rPr>
                        <a:t>瓶子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wine glass(</a:t>
                      </a:r>
                      <a:r>
                        <a:rPr lang="zh-TW" altLang="en-US" sz="1400" dirty="0">
                          <a:latin typeface="微軟正黑體" panose="020B0604030504040204" pitchFamily="34" charset="-120"/>
                          <a:ea typeface="微軟正黑體" panose="020B0604030504040204" pitchFamily="34" charset="-120"/>
                        </a:rPr>
                        <a:t>酒杯</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cup(</a:t>
                      </a:r>
                      <a:r>
                        <a:rPr lang="zh-TW" altLang="en-US" sz="1400" dirty="0">
                          <a:latin typeface="微軟正黑體" panose="020B0604030504040204" pitchFamily="34" charset="-120"/>
                          <a:ea typeface="微軟正黑體" panose="020B0604030504040204" pitchFamily="34" charset="-120"/>
                        </a:rPr>
                        <a:t>杯子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fork(</a:t>
                      </a:r>
                      <a:r>
                        <a:rPr lang="zh-TW" altLang="en-US" sz="1400" dirty="0">
                          <a:latin typeface="微軟正黑體" panose="020B0604030504040204" pitchFamily="34" charset="-120"/>
                          <a:ea typeface="微軟正黑體" panose="020B0604030504040204" pitchFamily="34" charset="-120"/>
                        </a:rPr>
                        <a:t>叉子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knife(</a:t>
                      </a:r>
                      <a:r>
                        <a:rPr lang="zh-TW" altLang="en-US" sz="1400" dirty="0">
                          <a:latin typeface="微軟正黑體" panose="020B0604030504040204" pitchFamily="34" charset="-120"/>
                          <a:ea typeface="微軟正黑體" panose="020B0604030504040204" pitchFamily="34" charset="-120"/>
                        </a:rPr>
                        <a:t>刀子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spoon(</a:t>
                      </a:r>
                      <a:r>
                        <a:rPr lang="zh-TW" altLang="en-US" sz="1400" dirty="0">
                          <a:latin typeface="微軟正黑體" panose="020B0604030504040204" pitchFamily="34" charset="-120"/>
                          <a:ea typeface="微軟正黑體" panose="020B0604030504040204" pitchFamily="34" charset="-120"/>
                        </a:rPr>
                        <a:t>湯匙</a:t>
                      </a:r>
                      <a:r>
                        <a:rPr lang="en-US" altLang="zh-TW" sz="1400" dirty="0">
                          <a:latin typeface="微軟正黑體" panose="020B0604030504040204" pitchFamily="34" charset="-120"/>
                          <a:ea typeface="微軟正黑體" panose="020B0604030504040204" pitchFamily="34" charset="-120"/>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TW" sz="1400" dirty="0">
                          <a:latin typeface="微軟正黑體" panose="020B0604030504040204" pitchFamily="34" charset="-120"/>
                          <a:ea typeface="微軟正黑體" panose="020B0604030504040204" pitchFamily="34" charset="-120"/>
                        </a:rPr>
                        <a:t>bowl(</a:t>
                      </a:r>
                      <a:r>
                        <a:rPr lang="zh-TW" altLang="en-US" sz="1400" dirty="0">
                          <a:latin typeface="微軟正黑體" panose="020B0604030504040204" pitchFamily="34" charset="-120"/>
                          <a:ea typeface="微軟正黑體" panose="020B0604030504040204" pitchFamily="34" charset="-120"/>
                        </a:rPr>
                        <a:t>碗</a:t>
                      </a:r>
                      <a:r>
                        <a:rPr lang="en-US" altLang="zh-TW" sz="1400" dirty="0">
                          <a:latin typeface="微軟正黑體" panose="020B0604030504040204" pitchFamily="34" charset="-120"/>
                          <a:ea typeface="微軟正黑體" panose="020B0604030504040204" pitchFamily="34" charset="-120"/>
                        </a:rPr>
                        <a:t>)</a:t>
                      </a:r>
                    </a:p>
                  </a:txBody>
                  <a:tcPr>
                    <a:lnR w="12700" cap="flat" cmpd="sng" algn="ctr">
                      <a:noFill/>
                      <a:prstDash val="solid"/>
                      <a:round/>
                      <a:headEnd type="none" w="med" len="med"/>
                      <a:tailEnd type="none" w="med" len="med"/>
                    </a:lnR>
                  </a:tcPr>
                </a:tc>
                <a:tc>
                  <a:txBody>
                    <a:bodyPr/>
                    <a:lstStyle/>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couch(</a:t>
                      </a:r>
                      <a:r>
                        <a:rPr lang="zh-TW" altLang="en-US" sz="1400" dirty="0">
                          <a:latin typeface="微軟正黑體" panose="020B0604030504040204" pitchFamily="34" charset="-120"/>
                          <a:ea typeface="微軟正黑體" panose="020B0604030504040204" pitchFamily="34" charset="-120"/>
                        </a:rPr>
                        <a:t>沙發</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sandwich(</a:t>
                      </a:r>
                      <a:r>
                        <a:rPr lang="zh-TW" altLang="en-US" sz="1400" dirty="0">
                          <a:latin typeface="微軟正黑體" panose="020B0604030504040204" pitchFamily="34" charset="-120"/>
                          <a:ea typeface="微軟正黑體" panose="020B0604030504040204" pitchFamily="34" charset="-120"/>
                        </a:rPr>
                        <a:t>三明治</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donut(</a:t>
                      </a:r>
                      <a:r>
                        <a:rPr lang="zh-TW" altLang="en-US" sz="1400" dirty="0">
                          <a:latin typeface="微軟正黑體" panose="020B0604030504040204" pitchFamily="34" charset="-120"/>
                          <a:ea typeface="微軟正黑體" panose="020B0604030504040204" pitchFamily="34" charset="-120"/>
                        </a:rPr>
                        <a:t>甜甜圈</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cake(</a:t>
                      </a:r>
                      <a:r>
                        <a:rPr lang="zh-TW" altLang="en-US" sz="1400" dirty="0">
                          <a:latin typeface="微軟正黑體" panose="020B0604030504040204" pitchFamily="34" charset="-120"/>
                          <a:ea typeface="微軟正黑體" panose="020B0604030504040204" pitchFamily="34" charset="-120"/>
                        </a:rPr>
                        <a:t>蛋糕</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dining table(</a:t>
                      </a:r>
                      <a:r>
                        <a:rPr lang="zh-TW" altLang="en-US" sz="1400" dirty="0">
                          <a:latin typeface="微軟正黑體" panose="020B0604030504040204" pitchFamily="34" charset="-120"/>
                          <a:ea typeface="微軟正黑體" panose="020B0604030504040204" pitchFamily="34" charset="-120"/>
                        </a:rPr>
                        <a:t>餐桌</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chair(</a:t>
                      </a:r>
                      <a:r>
                        <a:rPr lang="zh-TW" altLang="en-US" sz="1400" dirty="0">
                          <a:latin typeface="微軟正黑體" panose="020B0604030504040204" pitchFamily="34" charset="-120"/>
                          <a:ea typeface="微軟正黑體" panose="020B0604030504040204" pitchFamily="34" charset="-120"/>
                        </a:rPr>
                        <a:t>椅子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potted plant(</a:t>
                      </a:r>
                      <a:r>
                        <a:rPr lang="zh-TW" altLang="en-US" sz="1400" dirty="0">
                          <a:latin typeface="微軟正黑體" panose="020B0604030504040204" pitchFamily="34" charset="-120"/>
                          <a:ea typeface="微軟正黑體" panose="020B0604030504040204" pitchFamily="34" charset="-120"/>
                        </a:rPr>
                        <a:t>盆栽</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vase(</a:t>
                      </a:r>
                      <a:r>
                        <a:rPr lang="zh-TW" altLang="en-US" sz="1400" dirty="0">
                          <a:latin typeface="微軟正黑體" panose="020B0604030504040204" pitchFamily="34" charset="-120"/>
                          <a:ea typeface="微軟正黑體" panose="020B0604030504040204" pitchFamily="34" charset="-120"/>
                        </a:rPr>
                        <a:t>花瓶</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2698510925"/>
                  </a:ext>
                </a:extLst>
              </a:tr>
            </a:tbl>
          </a:graphicData>
        </a:graphic>
      </p:graphicFrame>
      <p:sp>
        <p:nvSpPr>
          <p:cNvPr id="7" name="文字方塊 6">
            <a:extLst>
              <a:ext uri="{FF2B5EF4-FFF2-40B4-BE49-F238E27FC236}">
                <a16:creationId xmlns:a16="http://schemas.microsoft.com/office/drawing/2014/main" id="{165C3E8F-16D8-5E54-2A95-E18388A315C7}"/>
              </a:ext>
            </a:extLst>
          </p:cNvPr>
          <p:cNvSpPr txBox="1"/>
          <p:nvPr/>
        </p:nvSpPr>
        <p:spPr>
          <a:xfrm>
            <a:off x="262667" y="1354354"/>
            <a:ext cx="44696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出現頻率較高之物件排序</a:t>
            </a:r>
          </a:p>
        </p:txBody>
      </p:sp>
      <p:sp>
        <p:nvSpPr>
          <p:cNvPr id="12" name="文字方塊 11">
            <a:extLst>
              <a:ext uri="{FF2B5EF4-FFF2-40B4-BE49-F238E27FC236}">
                <a16:creationId xmlns:a16="http://schemas.microsoft.com/office/drawing/2014/main" id="{1D113A45-FACA-A9C2-0FC1-3A28CA6460E4}"/>
              </a:ext>
            </a:extLst>
          </p:cNvPr>
          <p:cNvSpPr txBox="1"/>
          <p:nvPr/>
        </p:nvSpPr>
        <p:spPr>
          <a:xfrm>
            <a:off x="262667" y="5623264"/>
            <a:ext cx="4469687" cy="992579"/>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以</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麵包、蛋糕、三明治、拼盤、蛋餅、薯條</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建立實例分割模型，目前</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Custom IS Model</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mn-cs"/>
              </a:rPr>
              <a:t>Detectron2)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準確率為</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54.091%</a:t>
            </a:r>
          </a:p>
        </p:txBody>
      </p:sp>
      <p:grpSp>
        <p:nvGrpSpPr>
          <p:cNvPr id="15" name="群組 14">
            <a:extLst>
              <a:ext uri="{FF2B5EF4-FFF2-40B4-BE49-F238E27FC236}">
                <a16:creationId xmlns:a16="http://schemas.microsoft.com/office/drawing/2014/main" id="{CBEB6B9B-6850-13C8-2606-5AA909C934BA}"/>
              </a:ext>
            </a:extLst>
          </p:cNvPr>
          <p:cNvGrpSpPr/>
          <p:nvPr/>
        </p:nvGrpSpPr>
        <p:grpSpPr>
          <a:xfrm>
            <a:off x="4732354" y="1820871"/>
            <a:ext cx="6906793" cy="1464113"/>
            <a:chOff x="4802770" y="1408626"/>
            <a:chExt cx="6906793" cy="1464113"/>
          </a:xfrm>
        </p:grpSpPr>
        <p:pic>
          <p:nvPicPr>
            <p:cNvPr id="11" name="圖片 10">
              <a:extLst>
                <a:ext uri="{FF2B5EF4-FFF2-40B4-BE49-F238E27FC236}">
                  <a16:creationId xmlns:a16="http://schemas.microsoft.com/office/drawing/2014/main" id="{AB073818-0BAE-9955-9502-47F7DA678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770" y="1408626"/>
              <a:ext cx="6906793" cy="1464113"/>
            </a:xfrm>
            <a:prstGeom prst="rect">
              <a:avLst/>
            </a:prstGeom>
          </p:spPr>
        </p:pic>
        <p:sp>
          <p:nvSpPr>
            <p:cNvPr id="14" name="矩形 13">
              <a:extLst>
                <a:ext uri="{FF2B5EF4-FFF2-40B4-BE49-F238E27FC236}">
                  <a16:creationId xmlns:a16="http://schemas.microsoft.com/office/drawing/2014/main" id="{4E88B866-9B83-9B27-5B09-9037933F59A4}"/>
                </a:ext>
              </a:extLst>
            </p:cNvPr>
            <p:cNvSpPr/>
            <p:nvPr/>
          </p:nvSpPr>
          <p:spPr>
            <a:xfrm>
              <a:off x="4833219" y="1528997"/>
              <a:ext cx="618891" cy="489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3" name="投影片編號版面配置區 2">
            <a:extLst>
              <a:ext uri="{FF2B5EF4-FFF2-40B4-BE49-F238E27FC236}">
                <a16:creationId xmlns:a16="http://schemas.microsoft.com/office/drawing/2014/main" id="{32861527-011E-F4E1-4E1D-1D59149FA644}"/>
              </a:ext>
            </a:extLst>
          </p:cNvPr>
          <p:cNvSpPr>
            <a:spLocks noGrp="1"/>
          </p:cNvSpPr>
          <p:nvPr>
            <p:ph type="sldNum" sz="quarter" idx="12"/>
          </p:nvPr>
        </p:nvSpPr>
        <p:spPr>
          <a:xfrm>
            <a:off x="9395883" y="6309321"/>
            <a:ext cx="2748789" cy="365125"/>
          </a:xfrm>
        </p:spPr>
        <p:txBody>
          <a:bodyPr/>
          <a:lstStyle/>
          <a:p>
            <a:fld id="{B72C9A54-4ED8-4F34-AB1D-A40FF589960D}" type="slidenum">
              <a:rPr lang="zh-TW" altLang="en-US" smtClean="0"/>
              <a:t>23</a:t>
            </a:fld>
            <a:endParaRPr lang="zh-TW" altLang="en-US" dirty="0"/>
          </a:p>
        </p:txBody>
      </p:sp>
    </p:spTree>
    <p:extLst>
      <p:ext uri="{BB962C8B-B14F-4D97-AF65-F5344CB8AC3E}">
        <p14:creationId xmlns:p14="http://schemas.microsoft.com/office/powerpoint/2010/main" val="939868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4612B3E-BFFA-AE6A-4494-C16DEAE2078A}"/>
              </a:ext>
            </a:extLst>
          </p:cNvPr>
          <p:cNvSpPr txBox="1"/>
          <p:nvPr/>
        </p:nvSpPr>
        <p:spPr>
          <a:xfrm>
            <a:off x="613491" y="6551892"/>
            <a:ext cx="9868754"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3"/>
              </a:rPr>
              <a:t>https://www.instagram.com/explore/tags/%E9%BA%B5%E5%8C%85/</a:t>
            </a:r>
            <a:r>
              <a:rPr lang="zh-TW" altLang="en-US" sz="1050" dirty="0">
                <a:latin typeface="微軟正黑體" panose="020B0604030504040204" pitchFamily="34" charset="-120"/>
                <a:ea typeface="微軟正黑體" panose="020B0604030504040204" pitchFamily="34" charset="-120"/>
              </a:rPr>
              <a:t>    </a:t>
            </a:r>
            <a:r>
              <a:rPr lang="en-US" altLang="zh-TW" sz="1050" dirty="0">
                <a:latin typeface="微軟正黑體" panose="020B0604030504040204" pitchFamily="34" charset="-120"/>
                <a:ea typeface="微軟正黑體" panose="020B0604030504040204" pitchFamily="34" charset="-120"/>
              </a:rPr>
              <a:t>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grpSp>
        <p:nvGrpSpPr>
          <p:cNvPr id="19" name="群組 18">
            <a:extLst>
              <a:ext uri="{FF2B5EF4-FFF2-40B4-BE49-F238E27FC236}">
                <a16:creationId xmlns:a16="http://schemas.microsoft.com/office/drawing/2014/main" id="{C74C5691-6D0A-C89B-3E1D-6E7A9E7A188F}"/>
              </a:ext>
            </a:extLst>
          </p:cNvPr>
          <p:cNvGrpSpPr/>
          <p:nvPr/>
        </p:nvGrpSpPr>
        <p:grpSpPr>
          <a:xfrm>
            <a:off x="613491" y="1316498"/>
            <a:ext cx="9868755" cy="5235394"/>
            <a:chOff x="1161622" y="811303"/>
            <a:chExt cx="9868755" cy="5235394"/>
          </a:xfrm>
        </p:grpSpPr>
        <p:pic>
          <p:nvPicPr>
            <p:cNvPr id="16" name="圖片 15" descr="一張含有 差異, 螢幕擷取畫面, 數個 的圖片&#10;&#10;自動產生的描述">
              <a:extLst>
                <a:ext uri="{FF2B5EF4-FFF2-40B4-BE49-F238E27FC236}">
                  <a16:creationId xmlns:a16="http://schemas.microsoft.com/office/drawing/2014/main" id="{B9D21CEA-CF75-C0CC-E7D1-F022987CA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622" y="811303"/>
              <a:ext cx="9868755" cy="5235394"/>
            </a:xfrm>
            <a:prstGeom prst="rect">
              <a:avLst/>
            </a:prstGeom>
          </p:spPr>
        </p:pic>
        <p:pic>
          <p:nvPicPr>
            <p:cNvPr id="18" name="圖片 17" descr="一張含有 食物, 麵包, 切片 的圖片&#10;&#10;自動產生的描述">
              <a:extLst>
                <a:ext uri="{FF2B5EF4-FFF2-40B4-BE49-F238E27FC236}">
                  <a16:creationId xmlns:a16="http://schemas.microsoft.com/office/drawing/2014/main" id="{7441235F-3D12-F4F7-2D8D-C68545094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610" y="3022293"/>
              <a:ext cx="2911092" cy="2903472"/>
            </a:xfrm>
            <a:prstGeom prst="rect">
              <a:avLst/>
            </a:prstGeom>
          </p:spPr>
        </p:pic>
      </p:grpSp>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早午餐</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麵包</a:t>
            </a:r>
          </a:p>
        </p:txBody>
      </p:sp>
      <p:sp>
        <p:nvSpPr>
          <p:cNvPr id="11" name="投影片編號版面配置區 2">
            <a:extLst>
              <a:ext uri="{FF2B5EF4-FFF2-40B4-BE49-F238E27FC236}">
                <a16:creationId xmlns:a16="http://schemas.microsoft.com/office/drawing/2014/main" id="{C3BE8C3E-6C37-F784-72D9-E87518EC2DE3}"/>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24</a:t>
            </a:fld>
            <a:endParaRPr lang="zh-TW" altLang="en-US" dirty="0"/>
          </a:p>
        </p:txBody>
      </p:sp>
    </p:spTree>
    <p:extLst>
      <p:ext uri="{BB962C8B-B14F-4D97-AF65-F5344CB8AC3E}">
        <p14:creationId xmlns:p14="http://schemas.microsoft.com/office/powerpoint/2010/main" val="724554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F8C5FB38-FF21-0CCD-7B26-C55CC9CDE33E}"/>
              </a:ext>
            </a:extLst>
          </p:cNvPr>
          <p:cNvGrpSpPr/>
          <p:nvPr/>
        </p:nvGrpSpPr>
        <p:grpSpPr>
          <a:xfrm>
            <a:off x="986903" y="1340317"/>
            <a:ext cx="9495343" cy="5151566"/>
            <a:chOff x="1348328" y="853217"/>
            <a:chExt cx="9495343" cy="5151566"/>
          </a:xfrm>
        </p:grpSpPr>
        <p:pic>
          <p:nvPicPr>
            <p:cNvPr id="4" name="圖片 3">
              <a:extLst>
                <a:ext uri="{FF2B5EF4-FFF2-40B4-BE49-F238E27FC236}">
                  <a16:creationId xmlns:a16="http://schemas.microsoft.com/office/drawing/2014/main" id="{B0B6F69D-6FA5-FF09-600C-DA62ABD79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328" y="853217"/>
              <a:ext cx="9495343" cy="5151566"/>
            </a:xfrm>
            <a:prstGeom prst="rect">
              <a:avLst/>
            </a:prstGeom>
          </p:spPr>
        </p:pic>
        <p:pic>
          <p:nvPicPr>
            <p:cNvPr id="5" name="圖片 4" descr="一張含有 食物, 甜蜜, 甜點 的圖片&#10;&#10;自動產生的描述">
              <a:extLst>
                <a:ext uri="{FF2B5EF4-FFF2-40B4-BE49-F238E27FC236}">
                  <a16:creationId xmlns:a16="http://schemas.microsoft.com/office/drawing/2014/main" id="{EB967A7D-88F0-882E-D516-CAE49136B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098" y="2994961"/>
              <a:ext cx="3101609" cy="2979678"/>
            </a:xfrm>
            <a:prstGeom prst="rect">
              <a:avLst/>
            </a:prstGeom>
          </p:spPr>
        </p:pic>
        <p:pic>
          <p:nvPicPr>
            <p:cNvPr id="6" name="圖片 5" descr="一張含有 食物, 零食, 餐點, 數個 的圖片&#10;&#10;自動產生的描述">
              <a:extLst>
                <a:ext uri="{FF2B5EF4-FFF2-40B4-BE49-F238E27FC236}">
                  <a16:creationId xmlns:a16="http://schemas.microsoft.com/office/drawing/2014/main" id="{9E4306D7-1BCE-9D6B-2A2A-FF563862DF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6930" y="3005009"/>
              <a:ext cx="3048264" cy="2956816"/>
            </a:xfrm>
            <a:prstGeom prst="rect">
              <a:avLst/>
            </a:prstGeom>
          </p:spPr>
        </p:pic>
      </p:grpSp>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早午餐</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三明治</a:t>
            </a:r>
          </a:p>
        </p:txBody>
      </p:sp>
      <p:sp>
        <p:nvSpPr>
          <p:cNvPr id="7" name="文字方塊 6">
            <a:extLst>
              <a:ext uri="{FF2B5EF4-FFF2-40B4-BE49-F238E27FC236}">
                <a16:creationId xmlns:a16="http://schemas.microsoft.com/office/drawing/2014/main" id="{0A21F394-6840-D237-E673-AA04E7CA701E}"/>
              </a:ext>
            </a:extLst>
          </p:cNvPr>
          <p:cNvSpPr txBox="1"/>
          <p:nvPr/>
        </p:nvSpPr>
        <p:spPr>
          <a:xfrm>
            <a:off x="986903" y="6518260"/>
            <a:ext cx="9495343"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https://www.instagram.com/explore/tags/%E4%B8%89%E6%98%8E%E6%B2%BB/</a:t>
            </a:r>
            <a:r>
              <a:rPr lang="zh-TW" altLang="en-US" sz="1050" dirty="0">
                <a:latin typeface="微軟正黑體" panose="020B0604030504040204" pitchFamily="34" charset="-120"/>
                <a:ea typeface="微軟正黑體" panose="020B0604030504040204" pitchFamily="34" charset="-120"/>
              </a:rPr>
              <a:t>    </a:t>
            </a:r>
            <a:r>
              <a:rPr lang="en-US" altLang="zh-TW" sz="1050" dirty="0">
                <a:latin typeface="微軟正黑體" panose="020B0604030504040204" pitchFamily="34" charset="-120"/>
                <a:ea typeface="微軟正黑體" panose="020B0604030504040204" pitchFamily="34" charset="-120"/>
              </a:rPr>
              <a:t>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25</a:t>
            </a:fld>
            <a:endParaRPr lang="zh-TW" altLang="en-US" dirty="0"/>
          </a:p>
        </p:txBody>
      </p:sp>
    </p:spTree>
    <p:extLst>
      <p:ext uri="{BB962C8B-B14F-4D97-AF65-F5344CB8AC3E}">
        <p14:creationId xmlns:p14="http://schemas.microsoft.com/office/powerpoint/2010/main" val="2477024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早午餐</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拼盤</a:t>
            </a:r>
          </a:p>
        </p:txBody>
      </p:sp>
      <p:sp>
        <p:nvSpPr>
          <p:cNvPr id="7" name="文字方塊 6">
            <a:extLst>
              <a:ext uri="{FF2B5EF4-FFF2-40B4-BE49-F238E27FC236}">
                <a16:creationId xmlns:a16="http://schemas.microsoft.com/office/drawing/2014/main" id="{0A21F394-6840-D237-E673-AA04E7CA701E}"/>
              </a:ext>
            </a:extLst>
          </p:cNvPr>
          <p:cNvSpPr txBox="1"/>
          <p:nvPr/>
        </p:nvSpPr>
        <p:spPr>
          <a:xfrm>
            <a:off x="1325057" y="6559460"/>
            <a:ext cx="9495343"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https://www.instagram.com/explore/tags/%E6%8B%BC%E7%9B%A4/</a:t>
            </a:r>
            <a:r>
              <a:rPr lang="zh-TW" altLang="en-US" sz="1050" dirty="0">
                <a:latin typeface="微軟正黑體" panose="020B0604030504040204" pitchFamily="34" charset="-120"/>
                <a:ea typeface="微軟正黑體" panose="020B0604030504040204" pitchFamily="34" charset="-120"/>
              </a:rPr>
              <a:t>    </a:t>
            </a:r>
            <a:r>
              <a:rPr lang="en-US" altLang="zh-TW" sz="1050" dirty="0">
                <a:latin typeface="微軟正黑體" panose="020B0604030504040204" pitchFamily="34" charset="-120"/>
                <a:ea typeface="微軟正黑體" panose="020B0604030504040204" pitchFamily="34" charset="-120"/>
              </a:rPr>
              <a:t>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26</a:t>
            </a:fld>
            <a:endParaRPr lang="zh-TW" altLang="en-US" dirty="0"/>
          </a:p>
        </p:txBody>
      </p:sp>
      <p:pic>
        <p:nvPicPr>
          <p:cNvPr id="3" name="圖片 2" descr="一張含有 文字, 差異, 螢幕擷取畫面, 數個 的圖片&#10;&#10;自動產生的描述">
            <a:extLst>
              <a:ext uri="{FF2B5EF4-FFF2-40B4-BE49-F238E27FC236}">
                <a16:creationId xmlns:a16="http://schemas.microsoft.com/office/drawing/2014/main" id="{4A53643C-4C00-E602-E106-2DC9BCA55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326" y="1294593"/>
            <a:ext cx="9404920" cy="5197290"/>
          </a:xfrm>
          <a:prstGeom prst="rect">
            <a:avLst/>
          </a:prstGeom>
        </p:spPr>
      </p:pic>
    </p:spTree>
    <p:extLst>
      <p:ext uri="{BB962C8B-B14F-4D97-AF65-F5344CB8AC3E}">
        <p14:creationId xmlns:p14="http://schemas.microsoft.com/office/powerpoint/2010/main" val="2567425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早午餐</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蛋餅</a:t>
            </a:r>
          </a:p>
        </p:txBody>
      </p:sp>
      <p:sp>
        <p:nvSpPr>
          <p:cNvPr id="7" name="文字方塊 6">
            <a:extLst>
              <a:ext uri="{FF2B5EF4-FFF2-40B4-BE49-F238E27FC236}">
                <a16:creationId xmlns:a16="http://schemas.microsoft.com/office/drawing/2014/main" id="{0A21F394-6840-D237-E673-AA04E7CA701E}"/>
              </a:ext>
            </a:extLst>
          </p:cNvPr>
          <p:cNvSpPr txBox="1"/>
          <p:nvPr/>
        </p:nvSpPr>
        <p:spPr>
          <a:xfrm>
            <a:off x="1325057" y="6559460"/>
            <a:ext cx="9495343"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https://www.instagram.com/explore/tags/%E8%9B%8B%E9%A4%85/</a:t>
            </a:r>
            <a:r>
              <a:rPr lang="zh-TW" altLang="en-US" sz="1050" dirty="0">
                <a:latin typeface="微軟正黑體" panose="020B0604030504040204" pitchFamily="34" charset="-120"/>
                <a:ea typeface="微軟正黑體" panose="020B0604030504040204" pitchFamily="34" charset="-120"/>
              </a:rPr>
              <a:t>    </a:t>
            </a:r>
            <a:r>
              <a:rPr lang="en-US" altLang="zh-TW" sz="1050" dirty="0">
                <a:latin typeface="微軟正黑體" panose="020B0604030504040204" pitchFamily="34" charset="-120"/>
                <a:ea typeface="微軟正黑體" panose="020B0604030504040204" pitchFamily="34" charset="-120"/>
              </a:rPr>
              <a:t>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27</a:t>
            </a:fld>
            <a:endParaRPr lang="zh-TW" altLang="en-US" dirty="0"/>
          </a:p>
        </p:txBody>
      </p:sp>
      <p:grpSp>
        <p:nvGrpSpPr>
          <p:cNvPr id="2" name="群組 1">
            <a:extLst>
              <a:ext uri="{FF2B5EF4-FFF2-40B4-BE49-F238E27FC236}">
                <a16:creationId xmlns:a16="http://schemas.microsoft.com/office/drawing/2014/main" id="{315435B6-5A0F-ABA5-ED45-613093C3CE1B}"/>
              </a:ext>
            </a:extLst>
          </p:cNvPr>
          <p:cNvGrpSpPr/>
          <p:nvPr/>
        </p:nvGrpSpPr>
        <p:grpSpPr>
          <a:xfrm>
            <a:off x="839416" y="1294593"/>
            <a:ext cx="9642830" cy="5197290"/>
            <a:chOff x="1367380" y="830355"/>
            <a:chExt cx="9457240" cy="5197290"/>
          </a:xfrm>
        </p:grpSpPr>
        <p:pic>
          <p:nvPicPr>
            <p:cNvPr id="4" name="圖片 3" descr="一張含有 文字 的圖片&#10;&#10;自動產生的描述">
              <a:extLst>
                <a:ext uri="{FF2B5EF4-FFF2-40B4-BE49-F238E27FC236}">
                  <a16:creationId xmlns:a16="http://schemas.microsoft.com/office/drawing/2014/main" id="{E55051C2-477B-B2B5-BB17-2DBDC81A3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380" y="830355"/>
              <a:ext cx="9457240" cy="5197290"/>
            </a:xfrm>
            <a:prstGeom prst="rect">
              <a:avLst/>
            </a:prstGeom>
          </p:spPr>
        </p:pic>
        <p:pic>
          <p:nvPicPr>
            <p:cNvPr id="5" name="圖片 4" descr="一張含有 盤, 食物, 碗盤 的圖片&#10;&#10;自動產生的描述">
              <a:extLst>
                <a:ext uri="{FF2B5EF4-FFF2-40B4-BE49-F238E27FC236}">
                  <a16:creationId xmlns:a16="http://schemas.microsoft.com/office/drawing/2014/main" id="{DA262EC2-E7C5-6177-6A4D-CCD580358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7640" y="2995621"/>
              <a:ext cx="2956816" cy="2956816"/>
            </a:xfrm>
            <a:prstGeom prst="rect">
              <a:avLst/>
            </a:prstGeom>
          </p:spPr>
        </p:pic>
        <p:pic>
          <p:nvPicPr>
            <p:cNvPr id="6" name="圖片 5" descr="一張含有 盤, 食物, 桌, 早餐 的圖片&#10;&#10;自動產生的描述">
              <a:extLst>
                <a:ext uri="{FF2B5EF4-FFF2-40B4-BE49-F238E27FC236}">
                  <a16:creationId xmlns:a16="http://schemas.microsoft.com/office/drawing/2014/main" id="{C8BE693F-CDF9-E87F-725C-B4D90EFD58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4744" y="2980379"/>
              <a:ext cx="2972058" cy="2972058"/>
            </a:xfrm>
            <a:prstGeom prst="rect">
              <a:avLst/>
            </a:prstGeom>
          </p:spPr>
        </p:pic>
      </p:grpSp>
    </p:spTree>
    <p:extLst>
      <p:ext uri="{BB962C8B-B14F-4D97-AF65-F5344CB8AC3E}">
        <p14:creationId xmlns:p14="http://schemas.microsoft.com/office/powerpoint/2010/main" val="3242204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B304DD-AC70-44BD-81D5-2EEB3AFA536C}"/>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母嬰用品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a:t>
            </a:r>
          </a:p>
        </p:txBody>
      </p:sp>
      <p:sp>
        <p:nvSpPr>
          <p:cNvPr id="3" name="投影片編號版面配置區 2">
            <a:extLst>
              <a:ext uri="{FF2B5EF4-FFF2-40B4-BE49-F238E27FC236}">
                <a16:creationId xmlns:a16="http://schemas.microsoft.com/office/drawing/2014/main" id="{32861527-011E-F4E1-4E1D-1D59149FA644}"/>
              </a:ext>
            </a:extLst>
          </p:cNvPr>
          <p:cNvSpPr>
            <a:spLocks noGrp="1"/>
          </p:cNvSpPr>
          <p:nvPr>
            <p:ph type="sldNum" sz="quarter" idx="12"/>
          </p:nvPr>
        </p:nvSpPr>
        <p:spPr>
          <a:xfrm>
            <a:off x="9395883" y="6309321"/>
            <a:ext cx="2748789" cy="365125"/>
          </a:xfrm>
        </p:spPr>
        <p:txBody>
          <a:bodyPr/>
          <a:lstStyle/>
          <a:p>
            <a:fld id="{B72C9A54-4ED8-4F34-AB1D-A40FF589960D}" type="slidenum">
              <a:rPr lang="zh-TW" altLang="en-US" smtClean="0"/>
              <a:t>28</a:t>
            </a:fld>
            <a:endParaRPr lang="zh-TW" altLang="en-US" dirty="0"/>
          </a:p>
        </p:txBody>
      </p:sp>
      <p:graphicFrame>
        <p:nvGraphicFramePr>
          <p:cNvPr id="5" name="表格 4">
            <a:extLst>
              <a:ext uri="{FF2B5EF4-FFF2-40B4-BE49-F238E27FC236}">
                <a16:creationId xmlns:a16="http://schemas.microsoft.com/office/drawing/2014/main" id="{690F2AA4-C1ED-80E9-3442-3697D201161C}"/>
              </a:ext>
            </a:extLst>
          </p:cNvPr>
          <p:cNvGraphicFramePr>
            <a:graphicFrameLocks noGrp="1"/>
          </p:cNvGraphicFramePr>
          <p:nvPr>
            <p:extLst>
              <p:ext uri="{D42A27DB-BD31-4B8C-83A1-F6EECF244321}">
                <p14:modId xmlns:p14="http://schemas.microsoft.com/office/powerpoint/2010/main" val="1520834937"/>
              </p:ext>
            </p:extLst>
          </p:nvPr>
        </p:nvGraphicFramePr>
        <p:xfrm>
          <a:off x="350867" y="1832651"/>
          <a:ext cx="4271617" cy="3703700"/>
        </p:xfrm>
        <a:graphic>
          <a:graphicData uri="http://schemas.openxmlformats.org/drawingml/2006/table">
            <a:tbl>
              <a:tblPr firstRow="1" bandRow="1">
                <a:tableStyleId>{5C22544A-7EE6-4342-B048-85BDC9FD1C3A}</a:tableStyleId>
              </a:tblPr>
              <a:tblGrid>
                <a:gridCol w="1725457">
                  <a:extLst>
                    <a:ext uri="{9D8B030D-6E8A-4147-A177-3AD203B41FA5}">
                      <a16:colId xmlns:a16="http://schemas.microsoft.com/office/drawing/2014/main" val="3646542351"/>
                    </a:ext>
                  </a:extLst>
                </a:gridCol>
                <a:gridCol w="970857">
                  <a:extLst>
                    <a:ext uri="{9D8B030D-6E8A-4147-A177-3AD203B41FA5}">
                      <a16:colId xmlns:a16="http://schemas.microsoft.com/office/drawing/2014/main" val="1980575265"/>
                    </a:ext>
                  </a:extLst>
                </a:gridCol>
                <a:gridCol w="1575303">
                  <a:extLst>
                    <a:ext uri="{9D8B030D-6E8A-4147-A177-3AD203B41FA5}">
                      <a16:colId xmlns:a16="http://schemas.microsoft.com/office/drawing/2014/main" val="2278277310"/>
                    </a:ext>
                  </a:extLst>
                </a:gridCol>
              </a:tblGrid>
              <a:tr h="950123">
                <a:tc>
                  <a:txBody>
                    <a:bodyPr/>
                    <a:lstStyle/>
                    <a:p>
                      <a:pPr algn="ctr">
                        <a:lnSpc>
                          <a:spcPct val="100000"/>
                        </a:lnSpc>
                        <a:spcAft>
                          <a:spcPts val="0"/>
                        </a:spcAft>
                      </a:pPr>
                      <a:r>
                        <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rPr>
                        <a:t>物件類別</a:t>
                      </a:r>
                      <a:endPar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88941" marR="88941" marT="44471" marB="444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00000"/>
                        </a:lnSpc>
                        <a:spcAft>
                          <a:spcPts val="0"/>
                        </a:spcAft>
                      </a:pPr>
                      <a:r>
                        <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rPr>
                        <a:t>佔比</a:t>
                      </a:r>
                      <a:endPar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88941" marR="88941" marT="44471" marB="444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00000"/>
                        </a:lnSpc>
                        <a:spcAft>
                          <a:spcPts val="0"/>
                        </a:spcAft>
                      </a:pPr>
                      <a:r>
                        <a:rPr lang="en-US" alt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rPr>
                        <a:t>COCO</a:t>
                      </a:r>
                    </a:p>
                    <a:p>
                      <a:pPr algn="ctr">
                        <a:lnSpc>
                          <a:spcPct val="100000"/>
                        </a:lnSpc>
                        <a:spcAft>
                          <a:spcPts val="0"/>
                        </a:spcAft>
                      </a:pPr>
                      <a:r>
                        <a:rPr lang="zh-TW" altLang="en-US"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rPr>
                        <a:t>偵測準確度</a:t>
                      </a:r>
                      <a:endPar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88941" marR="88941" marT="44471" marB="444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3106379"/>
                  </a:ext>
                </a:extLst>
              </a:tr>
              <a:tr h="426802">
                <a:tc>
                  <a:txBody>
                    <a:bodyPr/>
                    <a:lstStyle/>
                    <a:p>
                      <a:pPr algn="ctr" fontAlgn="ctr">
                        <a:lnSpc>
                          <a:spcPct val="100000"/>
                        </a:lnSpc>
                      </a:pPr>
                      <a:r>
                        <a:rPr lang="zh-TW" altLang="en-US" sz="1800" u="none" strike="noStrike" dirty="0">
                          <a:solidFill>
                            <a:srgbClr val="2C6E9F"/>
                          </a:solidFill>
                          <a:effectLst/>
                          <a:latin typeface="微軟正黑體" panose="020B0604030504040204" pitchFamily="34" charset="-120"/>
                          <a:ea typeface="微軟正黑體" panose="020B0604030504040204" pitchFamily="34" charset="-120"/>
                        </a:rPr>
                        <a:t>授乳枕</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u="none" strike="noStrike" dirty="0">
                          <a:solidFill>
                            <a:srgbClr val="2C6E9F"/>
                          </a:solidFill>
                          <a:effectLst/>
                          <a:latin typeface="微軟正黑體" panose="020B0604030504040204" pitchFamily="34" charset="-120"/>
                          <a:ea typeface="微軟正黑體" panose="020B0604030504040204" pitchFamily="34" charset="-120"/>
                        </a:rPr>
                        <a:t>0.195 </a:t>
                      </a:r>
                      <a:endPar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a:t>
                      </a: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5811019"/>
                  </a:ext>
                </a:extLst>
              </a:tr>
              <a:tr h="465355">
                <a:tc>
                  <a:txBody>
                    <a:bodyPr/>
                    <a:lstStyle/>
                    <a:p>
                      <a:pPr algn="ctr" fontAlgn="ctr">
                        <a:lnSpc>
                          <a:spcPct val="100000"/>
                        </a:lnSpc>
                      </a:pPr>
                      <a:r>
                        <a:rPr lang="zh-TW" altLang="en-US" sz="1800" u="none" strike="noStrike" dirty="0">
                          <a:solidFill>
                            <a:srgbClr val="2C6E9F"/>
                          </a:solidFill>
                          <a:effectLst/>
                          <a:latin typeface="微軟正黑體" panose="020B0604030504040204" pitchFamily="34" charset="-120"/>
                          <a:ea typeface="微軟正黑體" panose="020B0604030504040204" pitchFamily="34" charset="-120"/>
                        </a:rPr>
                        <a:t>餐具</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u="none" strike="noStrike" dirty="0">
                          <a:solidFill>
                            <a:srgbClr val="2C6E9F"/>
                          </a:solidFill>
                          <a:effectLst/>
                          <a:latin typeface="微軟正黑體" panose="020B0604030504040204" pitchFamily="34" charset="-120"/>
                          <a:ea typeface="微軟正黑體" panose="020B0604030504040204" pitchFamily="34" charset="-120"/>
                        </a:rPr>
                        <a:t>0.072 </a:t>
                      </a:r>
                      <a:endPar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81.6%</a:t>
                      </a: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5591713"/>
                  </a:ext>
                </a:extLst>
              </a:tr>
              <a:tr h="465355">
                <a:tc>
                  <a:txBody>
                    <a:bodyPr/>
                    <a:lstStyle/>
                    <a:p>
                      <a:pPr algn="ctr" fontAlgn="ctr">
                        <a:lnSpc>
                          <a:spcPct val="100000"/>
                        </a:lnSpc>
                      </a:pPr>
                      <a:r>
                        <a:rPr lang="zh-TW" altLang="en-US" sz="1800" u="none" strike="noStrike" dirty="0">
                          <a:solidFill>
                            <a:srgbClr val="2C6E9F"/>
                          </a:solidFill>
                          <a:effectLst/>
                          <a:latin typeface="微軟正黑體" panose="020B0604030504040204" pitchFamily="34" charset="-120"/>
                          <a:ea typeface="微軟正黑體" panose="020B0604030504040204" pitchFamily="34" charset="-120"/>
                        </a:rPr>
                        <a:t>奶瓶</a:t>
                      </a:r>
                      <a:r>
                        <a:rPr lang="en-US" altLang="zh-TW" sz="1800" u="none" strike="noStrike" dirty="0">
                          <a:solidFill>
                            <a:srgbClr val="2C6E9F"/>
                          </a:solidFill>
                          <a:effectLst/>
                          <a:latin typeface="微軟正黑體" panose="020B0604030504040204" pitchFamily="34" charset="-120"/>
                          <a:ea typeface="微軟正黑體" panose="020B0604030504040204" pitchFamily="34" charset="-120"/>
                        </a:rPr>
                        <a:t>/</a:t>
                      </a:r>
                      <a:r>
                        <a:rPr lang="zh-TW" altLang="en-US" sz="1800" u="none" strike="noStrike" dirty="0">
                          <a:solidFill>
                            <a:srgbClr val="2C6E9F"/>
                          </a:solidFill>
                          <a:effectLst/>
                          <a:latin typeface="微軟正黑體" panose="020B0604030504040204" pitchFamily="34" charset="-120"/>
                          <a:ea typeface="微軟正黑體" panose="020B0604030504040204" pitchFamily="34" charset="-120"/>
                        </a:rPr>
                        <a:t>水壺</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u="none" strike="noStrike" dirty="0">
                          <a:solidFill>
                            <a:srgbClr val="2C6E9F"/>
                          </a:solidFill>
                          <a:effectLst/>
                          <a:latin typeface="微軟正黑體" panose="020B0604030504040204" pitchFamily="34" charset="-120"/>
                          <a:ea typeface="微軟正黑體" panose="020B0604030504040204" pitchFamily="34" charset="-120"/>
                        </a:rPr>
                        <a:t>0.061 </a:t>
                      </a:r>
                      <a:endPar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89.5%</a:t>
                      </a: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3174284"/>
                  </a:ext>
                </a:extLst>
              </a:tr>
              <a:tr h="465355">
                <a:tc>
                  <a:txBody>
                    <a:bodyPr/>
                    <a:lstStyle/>
                    <a:p>
                      <a:pPr algn="ctr" fontAlgn="ctr">
                        <a:lnSpc>
                          <a:spcPct val="100000"/>
                        </a:lnSpc>
                      </a:pPr>
                      <a:r>
                        <a:rPr lang="zh-TW" altLang="en-US" sz="1800" u="none" strike="noStrike" dirty="0">
                          <a:solidFill>
                            <a:srgbClr val="2C6E9F"/>
                          </a:solidFill>
                          <a:effectLst/>
                          <a:latin typeface="微軟正黑體" panose="020B0604030504040204" pitchFamily="34" charset="-120"/>
                          <a:ea typeface="微軟正黑體" panose="020B0604030504040204" pitchFamily="34" charset="-120"/>
                        </a:rPr>
                        <a:t>餐盤</a:t>
                      </a:r>
                      <a:r>
                        <a:rPr lang="en-US" altLang="zh-TW" sz="1800" u="none" strike="noStrike" dirty="0">
                          <a:solidFill>
                            <a:srgbClr val="2C6E9F"/>
                          </a:solidFill>
                          <a:effectLst/>
                          <a:latin typeface="微軟正黑體" panose="020B0604030504040204" pitchFamily="34" charset="-120"/>
                          <a:ea typeface="微軟正黑體" panose="020B0604030504040204" pitchFamily="34" charset="-120"/>
                        </a:rPr>
                        <a:t>/</a:t>
                      </a:r>
                      <a:r>
                        <a:rPr lang="zh-TW" altLang="en-US" sz="1800" u="none" strike="noStrike" dirty="0">
                          <a:solidFill>
                            <a:srgbClr val="2C6E9F"/>
                          </a:solidFill>
                          <a:effectLst/>
                          <a:latin typeface="微軟正黑體" panose="020B0604030504040204" pitchFamily="34" charset="-120"/>
                          <a:ea typeface="微軟正黑體" panose="020B0604030504040204" pitchFamily="34" charset="-120"/>
                        </a:rPr>
                        <a:t>餐盒</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u="none" strike="noStrike" dirty="0">
                          <a:solidFill>
                            <a:srgbClr val="2C6E9F"/>
                          </a:solidFill>
                          <a:effectLst/>
                          <a:latin typeface="微軟正黑體" panose="020B0604030504040204" pitchFamily="34" charset="-120"/>
                          <a:ea typeface="微軟正黑體" panose="020B0604030504040204" pitchFamily="34" charset="-120"/>
                        </a:rPr>
                        <a:t>0.021 </a:t>
                      </a:r>
                      <a:endPar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93.6%</a:t>
                      </a: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2602569"/>
                  </a:ext>
                </a:extLst>
              </a:tr>
              <a:tr h="465355">
                <a:tc>
                  <a:txBody>
                    <a:bodyPr/>
                    <a:lstStyle/>
                    <a:p>
                      <a:pPr algn="ctr" fontAlgn="ctr">
                        <a:lnSpc>
                          <a:spcPct val="100000"/>
                        </a:lnSpc>
                      </a:pPr>
                      <a:r>
                        <a:rPr lang="zh-TW" altLang="en-US" sz="1800" u="none" strike="noStrike" dirty="0">
                          <a:solidFill>
                            <a:srgbClr val="2C6E9F"/>
                          </a:solidFill>
                          <a:effectLst/>
                          <a:latin typeface="微軟正黑體" panose="020B0604030504040204" pitchFamily="34" charset="-120"/>
                          <a:ea typeface="微軟正黑體" panose="020B0604030504040204" pitchFamily="34" charset="-120"/>
                        </a:rPr>
                        <a:t>浴巾</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u="none" strike="noStrike" dirty="0">
                          <a:solidFill>
                            <a:srgbClr val="2C6E9F"/>
                          </a:solidFill>
                          <a:effectLst/>
                          <a:latin typeface="微軟正黑體" panose="020B0604030504040204" pitchFamily="34" charset="-120"/>
                          <a:ea typeface="微軟正黑體" panose="020B0604030504040204" pitchFamily="34" charset="-120"/>
                        </a:rPr>
                        <a:t>0.018 </a:t>
                      </a:r>
                      <a:endPar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a:t>
                      </a: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995879"/>
                  </a:ext>
                </a:extLst>
              </a:tr>
              <a:tr h="465355">
                <a:tc>
                  <a:txBody>
                    <a:bodyPr/>
                    <a:lstStyle/>
                    <a:p>
                      <a:pPr algn="ctr" fontAlgn="ctr">
                        <a:lnSpc>
                          <a:spcPct val="100000"/>
                        </a:lnSpc>
                      </a:pPr>
                      <a:r>
                        <a:rPr lang="zh-TW" altLang="en-US" sz="1800" u="none" strike="noStrike" dirty="0">
                          <a:solidFill>
                            <a:srgbClr val="2C6E9F"/>
                          </a:solidFill>
                          <a:effectLst/>
                          <a:latin typeface="微軟正黑體" panose="020B0604030504040204" pitchFamily="34" charset="-120"/>
                          <a:ea typeface="微軟正黑體" panose="020B0604030504040204" pitchFamily="34" charset="-120"/>
                        </a:rPr>
                        <a:t>布尿布</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u="none" strike="noStrike" dirty="0">
                          <a:solidFill>
                            <a:srgbClr val="2C6E9F"/>
                          </a:solidFill>
                          <a:effectLst/>
                          <a:latin typeface="微軟正黑體" panose="020B0604030504040204" pitchFamily="34" charset="-120"/>
                          <a:ea typeface="微軟正黑體" panose="020B0604030504040204" pitchFamily="34" charset="-120"/>
                        </a:rPr>
                        <a:t>0.018 </a:t>
                      </a:r>
                      <a:endPar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a:t>
                      </a:r>
                    </a:p>
                  </a:txBody>
                  <a:tcPr marL="8990" marR="8990" marT="8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9504428"/>
                  </a:ext>
                </a:extLst>
              </a:tr>
            </a:tbl>
          </a:graphicData>
        </a:graphic>
      </p:graphicFrame>
      <p:graphicFrame>
        <p:nvGraphicFramePr>
          <p:cNvPr id="8" name="表格 8">
            <a:extLst>
              <a:ext uri="{FF2B5EF4-FFF2-40B4-BE49-F238E27FC236}">
                <a16:creationId xmlns:a16="http://schemas.microsoft.com/office/drawing/2014/main" id="{9DC024D7-0E2A-7B6D-E406-78F6A3EB2C38}"/>
              </a:ext>
            </a:extLst>
          </p:cNvPr>
          <p:cNvGraphicFramePr>
            <a:graphicFrameLocks noGrp="1"/>
          </p:cNvGraphicFramePr>
          <p:nvPr>
            <p:extLst>
              <p:ext uri="{D42A27DB-BD31-4B8C-83A1-F6EECF244321}">
                <p14:modId xmlns:p14="http://schemas.microsoft.com/office/powerpoint/2010/main" val="353883761"/>
              </p:ext>
            </p:extLst>
          </p:nvPr>
        </p:nvGraphicFramePr>
        <p:xfrm>
          <a:off x="4774428" y="3378304"/>
          <a:ext cx="6804647" cy="3228187"/>
        </p:xfrm>
        <a:graphic>
          <a:graphicData uri="http://schemas.openxmlformats.org/drawingml/2006/table">
            <a:tbl>
              <a:tblPr firstRow="1" bandRow="1">
                <a:tableStyleId>{5940675A-B579-460E-94D1-54222C63F5DA}</a:tableStyleId>
              </a:tblPr>
              <a:tblGrid>
                <a:gridCol w="3229833">
                  <a:extLst>
                    <a:ext uri="{9D8B030D-6E8A-4147-A177-3AD203B41FA5}">
                      <a16:colId xmlns:a16="http://schemas.microsoft.com/office/drawing/2014/main" val="2421277147"/>
                    </a:ext>
                  </a:extLst>
                </a:gridCol>
                <a:gridCol w="3574814">
                  <a:extLst>
                    <a:ext uri="{9D8B030D-6E8A-4147-A177-3AD203B41FA5}">
                      <a16:colId xmlns:a16="http://schemas.microsoft.com/office/drawing/2014/main" val="3449181182"/>
                    </a:ext>
                  </a:extLst>
                </a:gridCol>
              </a:tblGrid>
              <a:tr h="480802">
                <a:tc gridSpan="2">
                  <a:txBody>
                    <a:bodyPr/>
                    <a:lstStyle/>
                    <a:p>
                      <a:pPr algn="ctr"/>
                      <a:r>
                        <a:rPr lang="en-US" altLang="zh-TW" b="1" dirty="0">
                          <a:latin typeface="微軟正黑體" panose="020B0604030504040204" pitchFamily="34" charset="-120"/>
                          <a:ea typeface="微軟正黑體" panose="020B0604030504040204" pitchFamily="34" charset="-120"/>
                        </a:rPr>
                        <a:t>COCO</a:t>
                      </a:r>
                      <a:r>
                        <a:rPr lang="zh-TW" altLang="en-US" b="1" dirty="0">
                          <a:latin typeface="微軟正黑體" panose="020B0604030504040204" pitchFamily="34" charset="-120"/>
                          <a:ea typeface="微軟正黑體" panose="020B0604030504040204" pitchFamily="34" charset="-120"/>
                        </a:rPr>
                        <a:t>類別中有關母嬰用品的物件類別</a:t>
                      </a:r>
                      <a:endParaRPr lang="en-US" altLang="zh-TW" b="1" dirty="0">
                        <a:latin typeface="微軟正黑體" panose="020B0604030504040204" pitchFamily="34" charset="-120"/>
                        <a:ea typeface="微軟正黑體" panose="020B0604030504040204" pitchFamily="34" charset="-120"/>
                      </a:endParaRPr>
                    </a:p>
                  </a:txBody>
                  <a:tcPr anchor="ctr">
                    <a:solidFill>
                      <a:schemeClr val="tx2">
                        <a:lumMod val="20000"/>
                        <a:lumOff val="80000"/>
                      </a:schemeClr>
                    </a:solidFill>
                  </a:tcPr>
                </a:tc>
                <a:tc hMerge="1">
                  <a:txBody>
                    <a:bodyPr/>
                    <a:lstStyle/>
                    <a:p>
                      <a:endParaRPr lang="zh-TW" altLang="en-US"/>
                    </a:p>
                  </a:txBody>
                  <a:tcPr/>
                </a:tc>
                <a:extLst>
                  <a:ext uri="{0D108BD9-81ED-4DB2-BD59-A6C34878D82A}">
                    <a16:rowId xmlns:a16="http://schemas.microsoft.com/office/drawing/2014/main" val="2240440410"/>
                  </a:ext>
                </a:extLst>
              </a:tr>
              <a:tr h="2747385">
                <a:tc>
                  <a:txBody>
                    <a:bodyPr/>
                    <a:lstStyle/>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person(</a:t>
                      </a:r>
                      <a:r>
                        <a:rPr lang="zh-TW" altLang="en-US" sz="1400" dirty="0">
                          <a:latin typeface="微軟正黑體" panose="020B0604030504040204" pitchFamily="34" charset="-120"/>
                          <a:ea typeface="微軟正黑體" panose="020B0604030504040204" pitchFamily="34" charset="-120"/>
                        </a:rPr>
                        <a:t>人</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backpack(</a:t>
                      </a:r>
                      <a:r>
                        <a:rPr lang="zh-TW" altLang="en-US" sz="1400" dirty="0">
                          <a:latin typeface="微軟正黑體" panose="020B0604030504040204" pitchFamily="34" charset="-120"/>
                          <a:ea typeface="微軟正黑體" panose="020B0604030504040204" pitchFamily="34" charset="-120"/>
                        </a:rPr>
                        <a:t>背包</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handbag(</a:t>
                      </a:r>
                      <a:r>
                        <a:rPr lang="zh-TW" altLang="en-US" sz="1400" dirty="0">
                          <a:latin typeface="微軟正黑體" panose="020B0604030504040204" pitchFamily="34" charset="-120"/>
                          <a:ea typeface="微軟正黑體" panose="020B0604030504040204" pitchFamily="34" charset="-120"/>
                        </a:rPr>
                        <a:t>手提包</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bottle(</a:t>
                      </a:r>
                      <a:r>
                        <a:rPr lang="zh-TW" altLang="en-US" sz="1400" dirty="0">
                          <a:latin typeface="微軟正黑體" panose="020B0604030504040204" pitchFamily="34" charset="-120"/>
                          <a:ea typeface="微軟正黑體" panose="020B0604030504040204" pitchFamily="34" charset="-120"/>
                        </a:rPr>
                        <a:t>瓶子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cup(</a:t>
                      </a:r>
                      <a:r>
                        <a:rPr lang="zh-TW" altLang="en-US" sz="1400" dirty="0">
                          <a:latin typeface="微軟正黑體" panose="020B0604030504040204" pitchFamily="34" charset="-120"/>
                          <a:ea typeface="微軟正黑體" panose="020B0604030504040204" pitchFamily="34" charset="-120"/>
                        </a:rPr>
                        <a:t>杯子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fork(</a:t>
                      </a:r>
                      <a:r>
                        <a:rPr lang="zh-TW" altLang="en-US" sz="1400" dirty="0">
                          <a:latin typeface="微軟正黑體" panose="020B0604030504040204" pitchFamily="34" charset="-120"/>
                          <a:ea typeface="微軟正黑體" panose="020B0604030504040204" pitchFamily="34" charset="-120"/>
                        </a:rPr>
                        <a:t>叉子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knife(</a:t>
                      </a:r>
                      <a:r>
                        <a:rPr lang="zh-TW" altLang="en-US" sz="1400" dirty="0">
                          <a:latin typeface="微軟正黑體" panose="020B0604030504040204" pitchFamily="34" charset="-120"/>
                          <a:ea typeface="微軟正黑體" panose="020B0604030504040204" pitchFamily="34" charset="-120"/>
                        </a:rPr>
                        <a:t>刀子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spoon(</a:t>
                      </a:r>
                      <a:r>
                        <a:rPr lang="zh-TW" altLang="en-US" sz="1400" dirty="0">
                          <a:latin typeface="微軟正黑體" panose="020B0604030504040204" pitchFamily="34" charset="-120"/>
                          <a:ea typeface="微軟正黑體" panose="020B0604030504040204" pitchFamily="34" charset="-120"/>
                        </a:rPr>
                        <a:t>湯匙</a:t>
                      </a:r>
                      <a:r>
                        <a:rPr lang="en-US" altLang="zh-TW" sz="1400" dirty="0">
                          <a:latin typeface="微軟正黑體" panose="020B0604030504040204" pitchFamily="34" charset="-120"/>
                          <a:ea typeface="微軟正黑體" panose="020B0604030504040204" pitchFamily="34" charset="-120"/>
                        </a:rPr>
                        <a:t>)</a:t>
                      </a:r>
                    </a:p>
                  </a:txBody>
                  <a:tcPr>
                    <a:lnR w="12700" cap="flat" cmpd="sng" algn="ctr">
                      <a:noFill/>
                      <a:prstDash val="solid"/>
                      <a:round/>
                      <a:headEnd type="none" w="med" len="med"/>
                      <a:tailEnd type="none" w="med" len="med"/>
                    </a:lnR>
                  </a:tcPr>
                </a:tc>
                <a:tc>
                  <a:txBody>
                    <a:bodyPr/>
                    <a:lstStyle/>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bowl(</a:t>
                      </a:r>
                      <a:r>
                        <a:rPr lang="zh-TW" altLang="en-US" sz="1400" dirty="0">
                          <a:latin typeface="微軟正黑體" panose="020B0604030504040204" pitchFamily="34" charset="-120"/>
                          <a:ea typeface="微軟正黑體" panose="020B0604030504040204" pitchFamily="34" charset="-120"/>
                        </a:rPr>
                        <a:t>碗</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couch(</a:t>
                      </a:r>
                      <a:r>
                        <a:rPr lang="zh-TW" altLang="en-US" sz="1400" dirty="0">
                          <a:latin typeface="微軟正黑體" panose="020B0604030504040204" pitchFamily="34" charset="-120"/>
                          <a:ea typeface="微軟正黑體" panose="020B0604030504040204" pitchFamily="34" charset="-120"/>
                        </a:rPr>
                        <a:t>沙發</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bed(</a:t>
                      </a:r>
                      <a:r>
                        <a:rPr lang="zh-TW" altLang="en-US" sz="1400" dirty="0">
                          <a:latin typeface="微軟正黑體" panose="020B0604030504040204" pitchFamily="34" charset="-120"/>
                          <a:ea typeface="微軟正黑體" panose="020B0604030504040204" pitchFamily="34" charset="-120"/>
                        </a:rPr>
                        <a:t>床</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dining table(</a:t>
                      </a:r>
                      <a:r>
                        <a:rPr lang="zh-TW" altLang="en-US" sz="1400" dirty="0">
                          <a:latin typeface="微軟正黑體" panose="020B0604030504040204" pitchFamily="34" charset="-120"/>
                          <a:ea typeface="微軟正黑體" panose="020B0604030504040204" pitchFamily="34" charset="-120"/>
                        </a:rPr>
                        <a:t>餐桌</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book(</a:t>
                      </a:r>
                      <a:r>
                        <a:rPr lang="zh-TW" altLang="en-US" sz="1400" dirty="0">
                          <a:latin typeface="微軟正黑體" panose="020B0604030504040204" pitchFamily="34" charset="-120"/>
                          <a:ea typeface="微軟正黑體" panose="020B0604030504040204" pitchFamily="34" charset="-120"/>
                        </a:rPr>
                        <a:t>書</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teddy bear(</a:t>
                      </a:r>
                      <a:r>
                        <a:rPr lang="zh-TW" altLang="en-US" sz="1400" dirty="0">
                          <a:latin typeface="微軟正黑體" panose="020B0604030504040204" pitchFamily="34" charset="-120"/>
                          <a:ea typeface="微軟正黑體" panose="020B0604030504040204" pitchFamily="34" charset="-120"/>
                        </a:rPr>
                        <a:t>泰迪熊</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toothbrush(</a:t>
                      </a:r>
                      <a:r>
                        <a:rPr lang="zh-TW" altLang="en-US" sz="1400" dirty="0">
                          <a:latin typeface="微軟正黑體" panose="020B0604030504040204" pitchFamily="34" charset="-120"/>
                          <a:ea typeface="微軟正黑體" panose="020B0604030504040204" pitchFamily="34" charset="-120"/>
                        </a:rPr>
                        <a:t>牙刷</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2698510925"/>
                  </a:ext>
                </a:extLst>
              </a:tr>
            </a:tbl>
          </a:graphicData>
        </a:graphic>
      </p:graphicFrame>
      <p:sp>
        <p:nvSpPr>
          <p:cNvPr id="9" name="文字方塊 8">
            <a:extLst>
              <a:ext uri="{FF2B5EF4-FFF2-40B4-BE49-F238E27FC236}">
                <a16:creationId xmlns:a16="http://schemas.microsoft.com/office/drawing/2014/main" id="{1F9E70A3-0238-2E57-0BBA-29116DC8D03E}"/>
              </a:ext>
            </a:extLst>
          </p:cNvPr>
          <p:cNvSpPr txBox="1"/>
          <p:nvPr/>
        </p:nvSpPr>
        <p:spPr>
          <a:xfrm>
            <a:off x="304742" y="1336373"/>
            <a:ext cx="44696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出現頻率較高之物件排序</a:t>
            </a:r>
          </a:p>
        </p:txBody>
      </p:sp>
      <p:pic>
        <p:nvPicPr>
          <p:cNvPr id="10" name="圖片 9">
            <a:extLst>
              <a:ext uri="{FF2B5EF4-FFF2-40B4-BE49-F238E27FC236}">
                <a16:creationId xmlns:a16="http://schemas.microsoft.com/office/drawing/2014/main" id="{3161130A-6C62-98B3-E60D-1B405999643E}"/>
              </a:ext>
            </a:extLst>
          </p:cNvPr>
          <p:cNvPicPr>
            <a:picLocks noChangeAspect="1"/>
          </p:cNvPicPr>
          <p:nvPr/>
        </p:nvPicPr>
        <p:blipFill>
          <a:blip r:embed="rId3"/>
          <a:stretch>
            <a:fillRect/>
          </a:stretch>
        </p:blipFill>
        <p:spPr>
          <a:xfrm>
            <a:off x="4774428" y="1527148"/>
            <a:ext cx="6804647" cy="1713351"/>
          </a:xfrm>
          <a:prstGeom prst="rect">
            <a:avLst/>
          </a:prstGeom>
        </p:spPr>
      </p:pic>
      <p:sp>
        <p:nvSpPr>
          <p:cNvPr id="13" name="文字方塊 12">
            <a:extLst>
              <a:ext uri="{FF2B5EF4-FFF2-40B4-BE49-F238E27FC236}">
                <a16:creationId xmlns:a16="http://schemas.microsoft.com/office/drawing/2014/main" id="{73696707-D7DA-C49D-9B11-819E6968ECA3}"/>
              </a:ext>
            </a:extLst>
          </p:cNvPr>
          <p:cNvSpPr txBox="1"/>
          <p:nvPr/>
        </p:nvSpPr>
        <p:spPr>
          <a:xfrm>
            <a:off x="304742" y="5744945"/>
            <a:ext cx="436386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以</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授乳枕、布尿布、浴巾、奶嘴、圍兜</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建立實例分割模型，目前</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Custom IS Model</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mn-cs"/>
              </a:rPr>
              <a:t>Detectron2)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準確率為</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87.193%</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矩形 15">
            <a:extLst>
              <a:ext uri="{FF2B5EF4-FFF2-40B4-BE49-F238E27FC236}">
                <a16:creationId xmlns:a16="http://schemas.microsoft.com/office/drawing/2014/main" id="{FB8E9662-8E71-3EEB-696F-1AAA8526F0C5}"/>
              </a:ext>
            </a:extLst>
          </p:cNvPr>
          <p:cNvSpPr/>
          <p:nvPr/>
        </p:nvSpPr>
        <p:spPr>
          <a:xfrm>
            <a:off x="4927109" y="1686505"/>
            <a:ext cx="790812" cy="6047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2271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母嬰用品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授乳枕</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29</a:t>
            </a:fld>
            <a:endParaRPr lang="zh-TW" altLang="en-US" dirty="0"/>
          </a:p>
        </p:txBody>
      </p:sp>
      <p:grpSp>
        <p:nvGrpSpPr>
          <p:cNvPr id="3" name="群組 2">
            <a:extLst>
              <a:ext uri="{FF2B5EF4-FFF2-40B4-BE49-F238E27FC236}">
                <a16:creationId xmlns:a16="http://schemas.microsoft.com/office/drawing/2014/main" id="{0D3FD10D-042D-AC1F-6651-469625568D93}"/>
              </a:ext>
            </a:extLst>
          </p:cNvPr>
          <p:cNvGrpSpPr/>
          <p:nvPr/>
        </p:nvGrpSpPr>
        <p:grpSpPr>
          <a:xfrm>
            <a:off x="405507" y="1301505"/>
            <a:ext cx="10082981" cy="5223839"/>
            <a:chOff x="1054509" y="1025013"/>
            <a:chExt cx="10082981" cy="5223839"/>
          </a:xfrm>
        </p:grpSpPr>
        <p:pic>
          <p:nvPicPr>
            <p:cNvPr id="10" name="圖片 9">
              <a:extLst>
                <a:ext uri="{FF2B5EF4-FFF2-40B4-BE49-F238E27FC236}">
                  <a16:creationId xmlns:a16="http://schemas.microsoft.com/office/drawing/2014/main" id="{6FE68B8E-CB62-D14F-3F82-4FEE5E95A993}"/>
                </a:ext>
              </a:extLst>
            </p:cNvPr>
            <p:cNvPicPr>
              <a:picLocks noChangeAspect="1"/>
            </p:cNvPicPr>
            <p:nvPr/>
          </p:nvPicPr>
          <p:blipFill rotWithShape="1">
            <a:blip r:embed="rId3"/>
            <a:srcRect t="2687"/>
            <a:stretch/>
          </p:blipFill>
          <p:spPr>
            <a:xfrm>
              <a:off x="1054509" y="1025013"/>
              <a:ext cx="10082981" cy="5223839"/>
            </a:xfrm>
            <a:prstGeom prst="rect">
              <a:avLst/>
            </a:prstGeom>
          </p:spPr>
        </p:pic>
        <p:pic>
          <p:nvPicPr>
            <p:cNvPr id="11" name="圖片 10">
              <a:extLst>
                <a:ext uri="{FF2B5EF4-FFF2-40B4-BE49-F238E27FC236}">
                  <a16:creationId xmlns:a16="http://schemas.microsoft.com/office/drawing/2014/main" id="{57D53478-CCB5-5C71-F053-2C7EA84F44AB}"/>
                </a:ext>
              </a:extLst>
            </p:cNvPr>
            <p:cNvPicPr>
              <a:picLocks noChangeAspect="1"/>
            </p:cNvPicPr>
            <p:nvPr/>
          </p:nvPicPr>
          <p:blipFill>
            <a:blip r:embed="rId4"/>
            <a:stretch>
              <a:fillRect/>
            </a:stretch>
          </p:blipFill>
          <p:spPr>
            <a:xfrm>
              <a:off x="4700240" y="3358443"/>
              <a:ext cx="2777192" cy="2791938"/>
            </a:xfrm>
            <a:prstGeom prst="rect">
              <a:avLst/>
            </a:prstGeom>
          </p:spPr>
        </p:pic>
        <p:pic>
          <p:nvPicPr>
            <p:cNvPr id="12" name="圖片 11">
              <a:extLst>
                <a:ext uri="{FF2B5EF4-FFF2-40B4-BE49-F238E27FC236}">
                  <a16:creationId xmlns:a16="http://schemas.microsoft.com/office/drawing/2014/main" id="{BB07B1BF-DBF4-E787-1D3E-4B04E9A1D6FF}"/>
                </a:ext>
              </a:extLst>
            </p:cNvPr>
            <p:cNvPicPr>
              <a:picLocks noChangeAspect="1"/>
            </p:cNvPicPr>
            <p:nvPr/>
          </p:nvPicPr>
          <p:blipFill>
            <a:blip r:embed="rId5"/>
            <a:stretch>
              <a:fillRect/>
            </a:stretch>
          </p:blipFill>
          <p:spPr>
            <a:xfrm>
              <a:off x="7747200" y="3358443"/>
              <a:ext cx="2790000" cy="2804814"/>
            </a:xfrm>
            <a:prstGeom prst="rect">
              <a:avLst/>
            </a:prstGeom>
          </p:spPr>
        </p:pic>
      </p:grpSp>
      <p:sp>
        <p:nvSpPr>
          <p:cNvPr id="13" name="文字方塊 12">
            <a:extLst>
              <a:ext uri="{FF2B5EF4-FFF2-40B4-BE49-F238E27FC236}">
                <a16:creationId xmlns:a16="http://schemas.microsoft.com/office/drawing/2014/main" id="{C16EEF4F-0FC3-012B-20BB-623818B45348}"/>
              </a:ext>
            </a:extLst>
          </p:cNvPr>
          <p:cNvSpPr txBox="1"/>
          <p:nvPr/>
        </p:nvSpPr>
        <p:spPr>
          <a:xfrm>
            <a:off x="405506" y="6527630"/>
            <a:ext cx="10082981"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https://www.instagram.com/explore/tags/%E6%8E%88%E4%B9%B3%E6%9E%95/</a:t>
            </a:r>
            <a:r>
              <a:rPr lang="zh-TW" altLang="en-US" sz="1050" dirty="0">
                <a:latin typeface="微軟正黑體" panose="020B0604030504040204" pitchFamily="34" charset="-120"/>
                <a:ea typeface="微軟正黑體" panose="020B0604030504040204" pitchFamily="34" charset="-120"/>
              </a:rPr>
              <a:t>    </a:t>
            </a:r>
            <a:r>
              <a:rPr lang="en-US" altLang="zh-TW" sz="1050" dirty="0">
                <a:latin typeface="微軟正黑體" panose="020B0604030504040204" pitchFamily="34" charset="-120"/>
                <a:ea typeface="微軟正黑體" panose="020B0604030504040204" pitchFamily="34" charset="-120"/>
              </a:rPr>
              <a:t>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19</a:t>
            </a:r>
            <a:r>
              <a:rPr lang="zh-TW" altLang="en-US" sz="1050" dirty="0">
                <a:latin typeface="微軟正黑體" panose="020B0604030504040204" pitchFamily="34" charset="-120"/>
                <a:ea typeface="微軟正黑體" panose="020B0604030504040204" pitchFamily="34" charset="-120"/>
              </a:rPr>
              <a:t>日搜索結果</a:t>
            </a:r>
          </a:p>
        </p:txBody>
      </p:sp>
    </p:spTree>
    <p:extLst>
      <p:ext uri="{BB962C8B-B14F-4D97-AF65-F5344CB8AC3E}">
        <p14:creationId xmlns:p14="http://schemas.microsoft.com/office/powerpoint/2010/main" val="52831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300" dirty="0">
                <a:latin typeface="微軟正黑體" panose="020B0604030504040204" pitchFamily="34" charset="-120"/>
                <a:ea typeface="微軟正黑體" panose="020B0604030504040204" pitchFamily="34" charset="-120"/>
              </a:rPr>
              <a:t>人工智慧強化視覺技術</a:t>
            </a:r>
            <a:endParaRPr lang="zh-TW" altLang="en-US" sz="4800" dirty="0"/>
          </a:p>
        </p:txBody>
      </p:sp>
      <p:sp>
        <p:nvSpPr>
          <p:cNvPr id="4" name="投影片編號版面配置區 3"/>
          <p:cNvSpPr>
            <a:spLocks noGrp="1"/>
          </p:cNvSpPr>
          <p:nvPr>
            <p:ph type="sldNum" sz="quarter" idx="12"/>
          </p:nvPr>
        </p:nvSpPr>
        <p:spPr/>
        <p:txBody>
          <a:bodyPr/>
          <a:lstStyle/>
          <a:p>
            <a:fld id="{73DA0BB7-265A-403C-9275-D587AB510EDC}" type="slidenum">
              <a:rPr lang="en-US" altLang="zh-TW" smtClean="0"/>
              <a:pPr/>
              <a:t>3</a:t>
            </a:fld>
            <a:endParaRPr lang="en-US" dirty="0"/>
          </a:p>
        </p:txBody>
      </p:sp>
      <p:pic>
        <p:nvPicPr>
          <p:cNvPr id="8" name="Picture 2" descr="圖1　AI電腦視覺系統架構示意圖">
            <a:extLst>
              <a:ext uri="{FF2B5EF4-FFF2-40B4-BE49-F238E27FC236}">
                <a16:creationId xmlns:a16="http://schemas.microsoft.com/office/drawing/2014/main" id="{75BF06F9-E366-FCAB-47B5-741A0DC68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854" y="1556792"/>
            <a:ext cx="8264292" cy="474346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A3D5F9-F78D-FB87-8613-7B8BAD4A983D}"/>
              </a:ext>
            </a:extLst>
          </p:cNvPr>
          <p:cNvSpPr txBox="1"/>
          <p:nvPr/>
        </p:nvSpPr>
        <p:spPr>
          <a:xfrm>
            <a:off x="6581198" y="6309321"/>
            <a:ext cx="6096000" cy="356060"/>
          </a:xfrm>
          <a:prstGeom prst="rect">
            <a:avLst/>
          </a:prstGeom>
          <a:noFill/>
        </p:spPr>
        <p:txBody>
          <a:bodyPr wrap="square">
            <a:spAutoFit/>
          </a:bodyPr>
          <a:lstStyle/>
          <a:p>
            <a:pPr algn="ctr">
              <a:lnSpc>
                <a:spcPct val="200000"/>
              </a:lnSpc>
            </a:pPr>
            <a:r>
              <a:rPr lang="zh-TW" altLang="en-US" sz="1000" dirty="0">
                <a:latin typeface="微軟正黑體" panose="020B0604030504040204" pitchFamily="34" charset="-120"/>
                <a:ea typeface="微軟正黑體" panose="020B0604030504040204" pitchFamily="34" charset="-120"/>
              </a:rPr>
              <a:t>圖片來源：工研院產科國際所 </a:t>
            </a:r>
            <a:r>
              <a:rPr lang="en-US" altLang="zh-TW" sz="1000" dirty="0">
                <a:latin typeface="微軟正黑體" panose="020B0604030504040204" pitchFamily="34" charset="-120"/>
                <a:ea typeface="微軟正黑體" panose="020B0604030504040204" pitchFamily="34" charset="-120"/>
              </a:rPr>
              <a:t>ITIS</a:t>
            </a:r>
            <a:r>
              <a:rPr lang="zh-TW" altLang="en-US" sz="1000" dirty="0">
                <a:latin typeface="微軟正黑體" panose="020B0604030504040204" pitchFamily="34" charset="-120"/>
                <a:ea typeface="微軟正黑體" panose="020B0604030504040204" pitchFamily="34" charset="-120"/>
              </a:rPr>
              <a:t>研究團隊</a:t>
            </a:r>
            <a:r>
              <a:rPr lang="en-US" altLang="zh-TW" sz="1000" dirty="0">
                <a:latin typeface="微軟正黑體" panose="020B0604030504040204" pitchFamily="34" charset="-120"/>
                <a:ea typeface="微軟正黑體" panose="020B0604030504040204" pitchFamily="34" charset="-120"/>
              </a:rPr>
              <a:t>(2021/06</a:t>
            </a:r>
            <a:r>
              <a:rPr lang="en-US" altLang="zh-TW" sz="1000" dirty="0"/>
              <a:t>)</a:t>
            </a:r>
          </a:p>
        </p:txBody>
      </p:sp>
    </p:spTree>
    <p:extLst>
      <p:ext uri="{BB962C8B-B14F-4D97-AF65-F5344CB8AC3E}">
        <p14:creationId xmlns:p14="http://schemas.microsoft.com/office/powerpoint/2010/main" val="792642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母嬰用品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布尿布</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30</a:t>
            </a:fld>
            <a:endParaRPr lang="zh-TW" altLang="en-US" dirty="0"/>
          </a:p>
        </p:txBody>
      </p:sp>
      <p:sp>
        <p:nvSpPr>
          <p:cNvPr id="2" name="文字方塊 1">
            <a:extLst>
              <a:ext uri="{FF2B5EF4-FFF2-40B4-BE49-F238E27FC236}">
                <a16:creationId xmlns:a16="http://schemas.microsoft.com/office/drawing/2014/main" id="{A4DBD636-2900-8E8A-04AA-383B582C922C}"/>
              </a:ext>
            </a:extLst>
          </p:cNvPr>
          <p:cNvSpPr txBox="1"/>
          <p:nvPr/>
        </p:nvSpPr>
        <p:spPr>
          <a:xfrm>
            <a:off x="438331" y="6529760"/>
            <a:ext cx="10080000" cy="261610"/>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3"/>
              </a:rPr>
              <a:t>https://www.instagram.com/explore/tags/%E5%B8%83%E5%B0%BF%E5%B8%83/</a:t>
            </a:r>
            <a:r>
              <a:rPr lang="en-US" altLang="zh-TW" sz="1050" dirty="0">
                <a:latin typeface="微軟正黑體" panose="020B0604030504040204" pitchFamily="34" charset="-120"/>
                <a:ea typeface="微軟正黑體" panose="020B0604030504040204" pitchFamily="34" charset="-120"/>
              </a:rPr>
              <a:t>    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19</a:t>
            </a:r>
            <a:r>
              <a:rPr lang="zh-TW" altLang="en-US" sz="1050" dirty="0">
                <a:latin typeface="微軟正黑體" panose="020B0604030504040204" pitchFamily="34" charset="-120"/>
                <a:ea typeface="微軟正黑體" panose="020B0604030504040204" pitchFamily="34" charset="-120"/>
              </a:rPr>
              <a:t>日搜索結果</a:t>
            </a:r>
          </a:p>
        </p:txBody>
      </p:sp>
      <p:grpSp>
        <p:nvGrpSpPr>
          <p:cNvPr id="4" name="群組 3">
            <a:extLst>
              <a:ext uri="{FF2B5EF4-FFF2-40B4-BE49-F238E27FC236}">
                <a16:creationId xmlns:a16="http://schemas.microsoft.com/office/drawing/2014/main" id="{5F70708F-7400-552B-10AD-BB038F538418}"/>
              </a:ext>
            </a:extLst>
          </p:cNvPr>
          <p:cNvGrpSpPr/>
          <p:nvPr/>
        </p:nvGrpSpPr>
        <p:grpSpPr>
          <a:xfrm>
            <a:off x="438331" y="1281698"/>
            <a:ext cx="10080000" cy="5248062"/>
            <a:chOff x="1056000" y="868461"/>
            <a:chExt cx="10080000" cy="5248062"/>
          </a:xfrm>
        </p:grpSpPr>
        <p:pic>
          <p:nvPicPr>
            <p:cNvPr id="5" name="圖片 4">
              <a:extLst>
                <a:ext uri="{FF2B5EF4-FFF2-40B4-BE49-F238E27FC236}">
                  <a16:creationId xmlns:a16="http://schemas.microsoft.com/office/drawing/2014/main" id="{E0212696-EF69-7647-FA4C-6CEA0883B4C2}"/>
                </a:ext>
              </a:extLst>
            </p:cNvPr>
            <p:cNvPicPr>
              <a:picLocks noChangeAspect="1"/>
            </p:cNvPicPr>
            <p:nvPr/>
          </p:nvPicPr>
          <p:blipFill>
            <a:blip r:embed="rId4"/>
            <a:stretch>
              <a:fillRect/>
            </a:stretch>
          </p:blipFill>
          <p:spPr>
            <a:xfrm>
              <a:off x="1056000" y="868461"/>
              <a:ext cx="10080000" cy="5248062"/>
            </a:xfrm>
            <a:prstGeom prst="rect">
              <a:avLst/>
            </a:prstGeom>
          </p:spPr>
        </p:pic>
        <p:pic>
          <p:nvPicPr>
            <p:cNvPr id="6" name="圖片 5">
              <a:extLst>
                <a:ext uri="{FF2B5EF4-FFF2-40B4-BE49-F238E27FC236}">
                  <a16:creationId xmlns:a16="http://schemas.microsoft.com/office/drawing/2014/main" id="{C5D69DEE-5625-07F4-2BFB-0EBC52434AB0}"/>
                </a:ext>
              </a:extLst>
            </p:cNvPr>
            <p:cNvPicPr>
              <a:picLocks noChangeAspect="1"/>
            </p:cNvPicPr>
            <p:nvPr/>
          </p:nvPicPr>
          <p:blipFill>
            <a:blip r:embed="rId5"/>
            <a:stretch>
              <a:fillRect/>
            </a:stretch>
          </p:blipFill>
          <p:spPr>
            <a:xfrm>
              <a:off x="4680518" y="3215148"/>
              <a:ext cx="2816215" cy="2774391"/>
            </a:xfrm>
            <a:prstGeom prst="rect">
              <a:avLst/>
            </a:prstGeom>
          </p:spPr>
        </p:pic>
        <p:pic>
          <p:nvPicPr>
            <p:cNvPr id="7" name="圖片 6">
              <a:extLst>
                <a:ext uri="{FF2B5EF4-FFF2-40B4-BE49-F238E27FC236}">
                  <a16:creationId xmlns:a16="http://schemas.microsoft.com/office/drawing/2014/main" id="{23FFDFF1-47A8-924A-3E2A-F0948417D7D6}"/>
                </a:ext>
              </a:extLst>
            </p:cNvPr>
            <p:cNvPicPr>
              <a:picLocks noChangeAspect="1"/>
            </p:cNvPicPr>
            <p:nvPr/>
          </p:nvPicPr>
          <p:blipFill>
            <a:blip r:embed="rId6"/>
            <a:stretch>
              <a:fillRect/>
            </a:stretch>
          </p:blipFill>
          <p:spPr>
            <a:xfrm>
              <a:off x="7750480" y="3222439"/>
              <a:ext cx="2772000" cy="2778963"/>
            </a:xfrm>
            <a:prstGeom prst="rect">
              <a:avLst/>
            </a:prstGeom>
          </p:spPr>
        </p:pic>
      </p:grpSp>
    </p:spTree>
    <p:extLst>
      <p:ext uri="{BB962C8B-B14F-4D97-AF65-F5344CB8AC3E}">
        <p14:creationId xmlns:p14="http://schemas.microsoft.com/office/powerpoint/2010/main" val="322695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母嬰用品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奶嘴</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31</a:t>
            </a:fld>
            <a:endParaRPr lang="zh-TW" altLang="en-US" dirty="0"/>
          </a:p>
        </p:txBody>
      </p:sp>
      <p:grpSp>
        <p:nvGrpSpPr>
          <p:cNvPr id="3" name="群組 2">
            <a:extLst>
              <a:ext uri="{FF2B5EF4-FFF2-40B4-BE49-F238E27FC236}">
                <a16:creationId xmlns:a16="http://schemas.microsoft.com/office/drawing/2014/main" id="{298D02E0-0352-791E-6863-A4030D5BFEB3}"/>
              </a:ext>
            </a:extLst>
          </p:cNvPr>
          <p:cNvGrpSpPr/>
          <p:nvPr/>
        </p:nvGrpSpPr>
        <p:grpSpPr>
          <a:xfrm>
            <a:off x="342120" y="1196752"/>
            <a:ext cx="10080000" cy="5330108"/>
            <a:chOff x="1056000" y="861857"/>
            <a:chExt cx="10080000" cy="5330108"/>
          </a:xfrm>
        </p:grpSpPr>
        <p:pic>
          <p:nvPicPr>
            <p:cNvPr id="10" name="圖片 9">
              <a:extLst>
                <a:ext uri="{FF2B5EF4-FFF2-40B4-BE49-F238E27FC236}">
                  <a16:creationId xmlns:a16="http://schemas.microsoft.com/office/drawing/2014/main" id="{CB6328A7-AA77-68E9-5B15-937D29B43386}"/>
                </a:ext>
              </a:extLst>
            </p:cNvPr>
            <p:cNvPicPr>
              <a:picLocks noChangeAspect="1"/>
            </p:cNvPicPr>
            <p:nvPr/>
          </p:nvPicPr>
          <p:blipFill>
            <a:blip r:embed="rId3"/>
            <a:stretch>
              <a:fillRect/>
            </a:stretch>
          </p:blipFill>
          <p:spPr>
            <a:xfrm>
              <a:off x="1056000" y="861857"/>
              <a:ext cx="10080000" cy="5330108"/>
            </a:xfrm>
            <a:prstGeom prst="rect">
              <a:avLst/>
            </a:prstGeom>
          </p:spPr>
        </p:pic>
        <p:pic>
          <p:nvPicPr>
            <p:cNvPr id="11" name="圖片 10">
              <a:extLst>
                <a:ext uri="{FF2B5EF4-FFF2-40B4-BE49-F238E27FC236}">
                  <a16:creationId xmlns:a16="http://schemas.microsoft.com/office/drawing/2014/main" id="{E0A96435-1C1C-70EC-CC8B-26D47D4F19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2110" y="3296217"/>
              <a:ext cx="2821193" cy="2794867"/>
            </a:xfrm>
            <a:prstGeom prst="rect">
              <a:avLst/>
            </a:prstGeom>
          </p:spPr>
        </p:pic>
        <p:pic>
          <p:nvPicPr>
            <p:cNvPr id="12" name="圖片 11" descr="一張含有 個人, 室內, 嬰兒, 尿布 的圖片&#10;&#10;自動產生的描述">
              <a:extLst>
                <a:ext uri="{FF2B5EF4-FFF2-40B4-BE49-F238E27FC236}">
                  <a16:creationId xmlns:a16="http://schemas.microsoft.com/office/drawing/2014/main" id="{4C80DD82-3B4A-B626-88D9-5CE919D25E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151" b="8576"/>
            <a:stretch/>
          </p:blipFill>
          <p:spPr>
            <a:xfrm>
              <a:off x="7846461" y="3296217"/>
              <a:ext cx="2793649" cy="2794867"/>
            </a:xfrm>
            <a:prstGeom prst="rect">
              <a:avLst/>
            </a:prstGeom>
          </p:spPr>
        </p:pic>
      </p:grpSp>
      <p:sp>
        <p:nvSpPr>
          <p:cNvPr id="13" name="文字方塊 12">
            <a:extLst>
              <a:ext uri="{FF2B5EF4-FFF2-40B4-BE49-F238E27FC236}">
                <a16:creationId xmlns:a16="http://schemas.microsoft.com/office/drawing/2014/main" id="{9ACBC4E8-F93A-E8FD-06A2-F5A4363B79EE}"/>
              </a:ext>
            </a:extLst>
          </p:cNvPr>
          <p:cNvSpPr txBox="1"/>
          <p:nvPr/>
        </p:nvSpPr>
        <p:spPr>
          <a:xfrm>
            <a:off x="342119" y="6525344"/>
            <a:ext cx="10080001"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6"/>
              </a:rPr>
              <a:t>https://www.instagram.com/explore/tags/%E5%A5%B6%E5%98%B4/</a:t>
            </a:r>
            <a:r>
              <a:rPr lang="en-US" altLang="zh-TW" sz="1050" dirty="0">
                <a:latin typeface="微軟正黑體" panose="020B0604030504040204" pitchFamily="34" charset="-120"/>
                <a:ea typeface="微軟正黑體" panose="020B0604030504040204" pitchFamily="34" charset="-120"/>
              </a:rPr>
              <a:t>    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19</a:t>
            </a:r>
            <a:r>
              <a:rPr lang="zh-TW" altLang="en-US" sz="1050" dirty="0">
                <a:latin typeface="微軟正黑體" panose="020B0604030504040204" pitchFamily="34" charset="-120"/>
                <a:ea typeface="微軟正黑體" panose="020B0604030504040204" pitchFamily="34" charset="-120"/>
              </a:rPr>
              <a:t>日搜索結果</a:t>
            </a:r>
          </a:p>
        </p:txBody>
      </p:sp>
    </p:spTree>
    <p:extLst>
      <p:ext uri="{BB962C8B-B14F-4D97-AF65-F5344CB8AC3E}">
        <p14:creationId xmlns:p14="http://schemas.microsoft.com/office/powerpoint/2010/main" val="3889144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母嬰用品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圍兜</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32</a:t>
            </a:fld>
            <a:endParaRPr lang="zh-TW" altLang="en-US" dirty="0"/>
          </a:p>
        </p:txBody>
      </p:sp>
      <p:sp>
        <p:nvSpPr>
          <p:cNvPr id="2" name="文字方塊 1">
            <a:extLst>
              <a:ext uri="{FF2B5EF4-FFF2-40B4-BE49-F238E27FC236}">
                <a16:creationId xmlns:a16="http://schemas.microsoft.com/office/drawing/2014/main" id="{E7C4FC1A-1D86-C041-7099-6B7EFA2A7121}"/>
              </a:ext>
            </a:extLst>
          </p:cNvPr>
          <p:cNvSpPr txBox="1"/>
          <p:nvPr/>
        </p:nvSpPr>
        <p:spPr>
          <a:xfrm>
            <a:off x="335359" y="6544838"/>
            <a:ext cx="10152010"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3"/>
              </a:rPr>
              <a:t>https://www.instagram.com/explore/tags/%E7%9F%BD%E8%86%A0%E5%9C%8D%E5%85%9C/</a:t>
            </a:r>
            <a:r>
              <a:rPr lang="en-US" altLang="zh-TW" sz="1050" dirty="0">
                <a:latin typeface="微軟正黑體" panose="020B0604030504040204" pitchFamily="34" charset="-120"/>
                <a:ea typeface="微軟正黑體" panose="020B0604030504040204" pitchFamily="34" charset="-120"/>
              </a:rPr>
              <a:t>    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19</a:t>
            </a:r>
            <a:r>
              <a:rPr lang="zh-TW" altLang="en-US" sz="1050" dirty="0">
                <a:latin typeface="微軟正黑體" panose="020B0604030504040204" pitchFamily="34" charset="-120"/>
                <a:ea typeface="微軟正黑體" panose="020B0604030504040204" pitchFamily="34" charset="-120"/>
              </a:rPr>
              <a:t>日搜索結果</a:t>
            </a:r>
          </a:p>
        </p:txBody>
      </p:sp>
      <p:grpSp>
        <p:nvGrpSpPr>
          <p:cNvPr id="3" name="群組 2">
            <a:extLst>
              <a:ext uri="{FF2B5EF4-FFF2-40B4-BE49-F238E27FC236}">
                <a16:creationId xmlns:a16="http://schemas.microsoft.com/office/drawing/2014/main" id="{3452DDB9-9879-CF43-FDDE-716AFAF835FB}"/>
              </a:ext>
            </a:extLst>
          </p:cNvPr>
          <p:cNvGrpSpPr/>
          <p:nvPr/>
        </p:nvGrpSpPr>
        <p:grpSpPr>
          <a:xfrm>
            <a:off x="407368" y="1174371"/>
            <a:ext cx="10080000" cy="5337919"/>
            <a:chOff x="1056000" y="804284"/>
            <a:chExt cx="10080000" cy="5337919"/>
          </a:xfrm>
        </p:grpSpPr>
        <p:pic>
          <p:nvPicPr>
            <p:cNvPr id="4" name="圖片 3">
              <a:extLst>
                <a:ext uri="{FF2B5EF4-FFF2-40B4-BE49-F238E27FC236}">
                  <a16:creationId xmlns:a16="http://schemas.microsoft.com/office/drawing/2014/main" id="{C7BB9C3E-1F03-E4A2-4A23-5B3C3604A14F}"/>
                </a:ext>
              </a:extLst>
            </p:cNvPr>
            <p:cNvPicPr>
              <a:picLocks noChangeAspect="1"/>
            </p:cNvPicPr>
            <p:nvPr/>
          </p:nvPicPr>
          <p:blipFill>
            <a:blip r:embed="rId4"/>
            <a:stretch>
              <a:fillRect/>
            </a:stretch>
          </p:blipFill>
          <p:spPr>
            <a:xfrm>
              <a:off x="1056000" y="804284"/>
              <a:ext cx="10080000" cy="5337919"/>
            </a:xfrm>
            <a:prstGeom prst="rect">
              <a:avLst/>
            </a:prstGeom>
          </p:spPr>
        </p:pic>
        <p:pic>
          <p:nvPicPr>
            <p:cNvPr id="5" name="圖片 4" descr="一張含有 牆, 個人, 室內, 牙刷 的圖片&#10;&#10;自動產生的描述">
              <a:extLst>
                <a:ext uri="{FF2B5EF4-FFF2-40B4-BE49-F238E27FC236}">
                  <a16:creationId xmlns:a16="http://schemas.microsoft.com/office/drawing/2014/main" id="{D03DB668-200F-D4BC-5C45-162C0F3D13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0066" y="3181929"/>
              <a:ext cx="2805915" cy="2805915"/>
            </a:xfrm>
            <a:prstGeom prst="rect">
              <a:avLst/>
            </a:prstGeom>
          </p:spPr>
        </p:pic>
        <p:pic>
          <p:nvPicPr>
            <p:cNvPr id="6" name="圖片 5" descr="一張含有 數個 的圖片&#10;&#10;自動產生的描述">
              <a:extLst>
                <a:ext uri="{FF2B5EF4-FFF2-40B4-BE49-F238E27FC236}">
                  <a16:creationId xmlns:a16="http://schemas.microsoft.com/office/drawing/2014/main" id="{ECA58D13-AE01-C048-B663-282711ABF2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0563" y="3181929"/>
              <a:ext cx="2805915" cy="2805915"/>
            </a:xfrm>
            <a:prstGeom prst="rect">
              <a:avLst/>
            </a:prstGeom>
          </p:spPr>
        </p:pic>
      </p:grpSp>
    </p:spTree>
    <p:extLst>
      <p:ext uri="{BB962C8B-B14F-4D97-AF65-F5344CB8AC3E}">
        <p14:creationId xmlns:p14="http://schemas.microsoft.com/office/powerpoint/2010/main" val="3891270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B304DD-AC70-44BD-81D5-2EEB3AFA536C}"/>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運動用品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a:t>
            </a:r>
          </a:p>
        </p:txBody>
      </p:sp>
      <p:sp>
        <p:nvSpPr>
          <p:cNvPr id="3" name="投影片編號版面配置區 2">
            <a:extLst>
              <a:ext uri="{FF2B5EF4-FFF2-40B4-BE49-F238E27FC236}">
                <a16:creationId xmlns:a16="http://schemas.microsoft.com/office/drawing/2014/main" id="{32861527-011E-F4E1-4E1D-1D59149FA644}"/>
              </a:ext>
            </a:extLst>
          </p:cNvPr>
          <p:cNvSpPr>
            <a:spLocks noGrp="1"/>
          </p:cNvSpPr>
          <p:nvPr>
            <p:ph type="sldNum" sz="quarter" idx="12"/>
          </p:nvPr>
        </p:nvSpPr>
        <p:spPr>
          <a:xfrm>
            <a:off x="9395883" y="6309321"/>
            <a:ext cx="2748789" cy="365125"/>
          </a:xfrm>
        </p:spPr>
        <p:txBody>
          <a:bodyPr/>
          <a:lstStyle/>
          <a:p>
            <a:fld id="{B72C9A54-4ED8-4F34-AB1D-A40FF589960D}" type="slidenum">
              <a:rPr lang="zh-TW" altLang="en-US" smtClean="0"/>
              <a:t>33</a:t>
            </a:fld>
            <a:endParaRPr lang="zh-TW" altLang="en-US" dirty="0"/>
          </a:p>
        </p:txBody>
      </p:sp>
      <p:graphicFrame>
        <p:nvGraphicFramePr>
          <p:cNvPr id="4" name="表格 8">
            <a:extLst>
              <a:ext uri="{FF2B5EF4-FFF2-40B4-BE49-F238E27FC236}">
                <a16:creationId xmlns:a16="http://schemas.microsoft.com/office/drawing/2014/main" id="{7D834111-76CC-A80B-8FB2-057947E84837}"/>
              </a:ext>
            </a:extLst>
          </p:cNvPr>
          <p:cNvGraphicFramePr>
            <a:graphicFrameLocks noGrp="1"/>
          </p:cNvGraphicFramePr>
          <p:nvPr>
            <p:extLst>
              <p:ext uri="{D42A27DB-BD31-4B8C-83A1-F6EECF244321}">
                <p14:modId xmlns:p14="http://schemas.microsoft.com/office/powerpoint/2010/main" val="690291657"/>
              </p:ext>
            </p:extLst>
          </p:nvPr>
        </p:nvGraphicFramePr>
        <p:xfrm>
          <a:off x="5545909" y="3573016"/>
          <a:ext cx="6022699" cy="3185005"/>
        </p:xfrm>
        <a:graphic>
          <a:graphicData uri="http://schemas.openxmlformats.org/drawingml/2006/table">
            <a:tbl>
              <a:tblPr firstRow="1" bandRow="1">
                <a:tableStyleId>{5940675A-B579-460E-94D1-54222C63F5DA}</a:tableStyleId>
              </a:tblPr>
              <a:tblGrid>
                <a:gridCol w="2858681">
                  <a:extLst>
                    <a:ext uri="{9D8B030D-6E8A-4147-A177-3AD203B41FA5}">
                      <a16:colId xmlns:a16="http://schemas.microsoft.com/office/drawing/2014/main" val="2421277147"/>
                    </a:ext>
                  </a:extLst>
                </a:gridCol>
                <a:gridCol w="3164018">
                  <a:extLst>
                    <a:ext uri="{9D8B030D-6E8A-4147-A177-3AD203B41FA5}">
                      <a16:colId xmlns:a16="http://schemas.microsoft.com/office/drawing/2014/main" val="3449181182"/>
                    </a:ext>
                  </a:extLst>
                </a:gridCol>
              </a:tblGrid>
              <a:tr h="387205">
                <a:tc gridSpan="2">
                  <a:txBody>
                    <a:bodyPr/>
                    <a:lstStyle/>
                    <a:p>
                      <a:pPr algn="ctr"/>
                      <a:r>
                        <a:rPr lang="en-US" altLang="zh-TW" b="1" dirty="0">
                          <a:latin typeface="微軟正黑體" panose="020B0604030504040204" pitchFamily="34" charset="-120"/>
                          <a:ea typeface="微軟正黑體" panose="020B0604030504040204" pitchFamily="34" charset="-120"/>
                        </a:rPr>
                        <a:t>COCO</a:t>
                      </a:r>
                      <a:r>
                        <a:rPr lang="zh-TW" altLang="en-US" b="1" dirty="0">
                          <a:latin typeface="微軟正黑體" panose="020B0604030504040204" pitchFamily="34" charset="-120"/>
                          <a:ea typeface="微軟正黑體" panose="020B0604030504040204" pitchFamily="34" charset="-120"/>
                        </a:rPr>
                        <a:t>類別中有關運動用品的物件類別</a:t>
                      </a:r>
                      <a:endParaRPr lang="en-US" altLang="zh-TW" b="1" dirty="0">
                        <a:latin typeface="微軟正黑體" panose="020B0604030504040204" pitchFamily="34" charset="-120"/>
                        <a:ea typeface="微軟正黑體" panose="020B0604030504040204" pitchFamily="34" charset="-120"/>
                      </a:endParaRPr>
                    </a:p>
                  </a:txBody>
                  <a:tcPr anchor="ctr">
                    <a:solidFill>
                      <a:schemeClr val="tx2">
                        <a:lumMod val="20000"/>
                        <a:lumOff val="80000"/>
                      </a:schemeClr>
                    </a:solidFill>
                  </a:tcPr>
                </a:tc>
                <a:tc hMerge="1">
                  <a:txBody>
                    <a:bodyPr/>
                    <a:lstStyle/>
                    <a:p>
                      <a:endParaRPr lang="zh-TW" altLang="en-US"/>
                    </a:p>
                  </a:txBody>
                  <a:tcPr/>
                </a:tc>
                <a:extLst>
                  <a:ext uri="{0D108BD9-81ED-4DB2-BD59-A6C34878D82A}">
                    <a16:rowId xmlns:a16="http://schemas.microsoft.com/office/drawing/2014/main" val="2240440410"/>
                  </a:ext>
                </a:extLst>
              </a:tr>
              <a:tr h="2727805">
                <a:tc>
                  <a:txBody>
                    <a:bodyPr/>
                    <a:lstStyle/>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person(</a:t>
                      </a:r>
                      <a:r>
                        <a:rPr lang="zh-TW" altLang="en-US" sz="1400" dirty="0">
                          <a:latin typeface="微軟正黑體" panose="020B0604030504040204" pitchFamily="34" charset="-120"/>
                          <a:ea typeface="微軟正黑體" panose="020B0604030504040204" pitchFamily="34" charset="-120"/>
                        </a:rPr>
                        <a:t>人</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bicycle(</a:t>
                      </a:r>
                      <a:r>
                        <a:rPr lang="zh-TW" altLang="en-US" sz="1400" dirty="0">
                          <a:latin typeface="微軟正黑體" panose="020B0604030504040204" pitchFamily="34" charset="-120"/>
                          <a:ea typeface="微軟正黑體" panose="020B0604030504040204" pitchFamily="34" charset="-120"/>
                        </a:rPr>
                        <a:t>自行車</a:t>
                      </a:r>
                      <a:r>
                        <a:rPr lang="en-US" altLang="zh-TW" sz="1400" dirty="0">
                          <a:latin typeface="微軟正黑體" panose="020B0604030504040204" pitchFamily="34" charset="-120"/>
                          <a:ea typeface="微軟正黑體" panose="020B0604030504040204" pitchFamily="34" charset="-120"/>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TW" sz="1400" dirty="0">
                          <a:latin typeface="微軟正黑體" panose="020B0604030504040204" pitchFamily="34" charset="-120"/>
                          <a:ea typeface="微軟正黑體" panose="020B0604030504040204" pitchFamily="34" charset="-120"/>
                          <a:cs typeface="Times New Roman" panose="02020603050405020304" pitchFamily="18" charset="0"/>
                        </a:rPr>
                        <a:t>boat</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船</a:t>
                      </a:r>
                      <a:r>
                        <a:rPr lang="en-US" altLang="zh-TW" sz="1400" dirty="0">
                          <a:latin typeface="微軟正黑體" panose="020B0604030504040204" pitchFamily="34" charset="-120"/>
                          <a:ea typeface="微軟正黑體" panose="020B0604030504040204" pitchFamily="34" charset="-120"/>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TW" sz="1400" dirty="0">
                          <a:latin typeface="微軟正黑體" panose="020B0604030504040204" pitchFamily="34" charset="-120"/>
                          <a:ea typeface="微軟正黑體" panose="020B0604030504040204" pitchFamily="34" charset="-120"/>
                        </a:rPr>
                        <a:t>backpack(</a:t>
                      </a:r>
                      <a:r>
                        <a:rPr lang="zh-TW" altLang="zh-TW" sz="1400" dirty="0">
                          <a:latin typeface="微軟正黑體" panose="020B0604030504040204" pitchFamily="34" charset="-120"/>
                          <a:ea typeface="微軟正黑體" panose="020B0604030504040204" pitchFamily="34" charset="-120"/>
                        </a:rPr>
                        <a:t>背包</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handbag(</a:t>
                      </a:r>
                      <a:r>
                        <a:rPr lang="zh-TW" altLang="en-US" sz="1400" dirty="0">
                          <a:latin typeface="微軟正黑體" panose="020B0604030504040204" pitchFamily="34" charset="-120"/>
                          <a:ea typeface="微軟正黑體" panose="020B0604030504040204" pitchFamily="34" charset="-120"/>
                        </a:rPr>
                        <a:t>手提包</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snowboard(</a:t>
                      </a:r>
                      <a:r>
                        <a:rPr lang="zh-TW" altLang="en-US" sz="1400" dirty="0">
                          <a:latin typeface="微軟正黑體" panose="020B0604030504040204" pitchFamily="34" charset="-120"/>
                          <a:ea typeface="微軟正黑體" panose="020B0604030504040204" pitchFamily="34" charset="-120"/>
                        </a:rPr>
                        <a:t>滑雪板</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sports ball(</a:t>
                      </a:r>
                      <a:r>
                        <a:rPr lang="zh-TW" altLang="en-US" sz="1400" dirty="0">
                          <a:latin typeface="微軟正黑體" panose="020B0604030504040204" pitchFamily="34" charset="-120"/>
                          <a:ea typeface="微軟正黑體" panose="020B0604030504040204" pitchFamily="34" charset="-120"/>
                        </a:rPr>
                        <a:t>運動球</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baseball bat(</a:t>
                      </a:r>
                      <a:r>
                        <a:rPr lang="zh-TW" altLang="en-US" sz="1400" dirty="0">
                          <a:latin typeface="微軟正黑體" panose="020B0604030504040204" pitchFamily="34" charset="-120"/>
                          <a:ea typeface="微軟正黑體" panose="020B0604030504040204" pitchFamily="34" charset="-120"/>
                        </a:rPr>
                        <a:t>球棒</a:t>
                      </a:r>
                      <a:r>
                        <a:rPr lang="en-US" altLang="zh-TW" sz="1400" dirty="0">
                          <a:latin typeface="微軟正黑體" panose="020B0604030504040204" pitchFamily="34" charset="-120"/>
                          <a:ea typeface="微軟正黑體" panose="020B0604030504040204" pitchFamily="34" charset="-120"/>
                        </a:rPr>
                        <a:t>)</a:t>
                      </a:r>
                    </a:p>
                  </a:txBody>
                  <a:tcPr>
                    <a:lnR w="12700" cap="flat" cmpd="sng" algn="ctr">
                      <a:noFill/>
                      <a:prstDash val="solid"/>
                      <a:round/>
                      <a:headEnd type="none" w="med" len="med"/>
                      <a:tailEnd type="none" w="med" len="med"/>
                    </a:lnR>
                  </a:tcPr>
                </a:tc>
                <a:tc>
                  <a:txBody>
                    <a:bodyPr/>
                    <a:lstStyle/>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baseball glove(</a:t>
                      </a:r>
                      <a:r>
                        <a:rPr lang="zh-TW" altLang="en-US" sz="1400" dirty="0">
                          <a:latin typeface="微軟正黑體" panose="020B0604030504040204" pitchFamily="34" charset="-120"/>
                          <a:ea typeface="微軟正黑體" panose="020B0604030504040204" pitchFamily="34" charset="-120"/>
                        </a:rPr>
                        <a:t>棒球手套</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skateboard(</a:t>
                      </a:r>
                      <a:r>
                        <a:rPr lang="zh-TW" altLang="en-US" sz="1400" dirty="0">
                          <a:latin typeface="微軟正黑體" panose="020B0604030504040204" pitchFamily="34" charset="-120"/>
                          <a:ea typeface="微軟正黑體" panose="020B0604030504040204" pitchFamily="34" charset="-120"/>
                        </a:rPr>
                        <a:t>滑板</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surfboard(</a:t>
                      </a:r>
                      <a:r>
                        <a:rPr lang="zh-TW" altLang="en-US" sz="1400" dirty="0">
                          <a:latin typeface="微軟正黑體" panose="020B0604030504040204" pitchFamily="34" charset="-120"/>
                          <a:ea typeface="微軟正黑體" panose="020B0604030504040204" pitchFamily="34" charset="-120"/>
                        </a:rPr>
                        <a:t>衝浪板</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tennis racket(</a:t>
                      </a:r>
                      <a:r>
                        <a:rPr lang="zh-TW" altLang="en-US" sz="1400" dirty="0">
                          <a:latin typeface="微軟正黑體" panose="020B0604030504040204" pitchFamily="34" charset="-120"/>
                          <a:ea typeface="微軟正黑體" panose="020B0604030504040204" pitchFamily="34" charset="-120"/>
                        </a:rPr>
                        <a:t>網球拍</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bottle(</a:t>
                      </a:r>
                      <a:r>
                        <a:rPr lang="zh-TW" altLang="en-US" sz="1400" dirty="0">
                          <a:latin typeface="微軟正黑體" panose="020B0604030504040204" pitchFamily="34" charset="-120"/>
                          <a:ea typeface="微軟正黑體" panose="020B0604030504040204" pitchFamily="34" charset="-120"/>
                        </a:rPr>
                        <a:t>瓶子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cup(</a:t>
                      </a:r>
                      <a:r>
                        <a:rPr lang="zh-TW" altLang="en-US" sz="1400" dirty="0">
                          <a:latin typeface="微軟正黑體" panose="020B0604030504040204" pitchFamily="34" charset="-120"/>
                          <a:ea typeface="微軟正黑體" panose="020B0604030504040204" pitchFamily="34" charset="-120"/>
                        </a:rPr>
                        <a:t>杯子</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bowl(</a:t>
                      </a:r>
                      <a:r>
                        <a:rPr lang="zh-TW" altLang="en-US" sz="1400" dirty="0">
                          <a:latin typeface="微軟正黑體" panose="020B0604030504040204" pitchFamily="34" charset="-120"/>
                          <a:ea typeface="微軟正黑體" panose="020B0604030504040204" pitchFamily="34" charset="-120"/>
                        </a:rPr>
                        <a:t>碗</a:t>
                      </a:r>
                      <a:r>
                        <a:rPr lang="en-US" altLang="zh-TW" sz="14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en-US" altLang="zh-TW" sz="1400" dirty="0">
                          <a:latin typeface="微軟正黑體" panose="020B0604030504040204" pitchFamily="34" charset="-120"/>
                          <a:ea typeface="微軟正黑體" panose="020B0604030504040204" pitchFamily="34" charset="-120"/>
                        </a:rPr>
                        <a:t>chair(</a:t>
                      </a:r>
                      <a:r>
                        <a:rPr lang="zh-TW" altLang="en-US" sz="1400" dirty="0">
                          <a:latin typeface="微軟正黑體" panose="020B0604030504040204" pitchFamily="34" charset="-120"/>
                          <a:ea typeface="微軟正黑體" panose="020B0604030504040204" pitchFamily="34" charset="-120"/>
                        </a:rPr>
                        <a:t>椅子</a:t>
                      </a:r>
                      <a:r>
                        <a:rPr lang="en-US" altLang="zh-TW" sz="1400" dirty="0">
                          <a:latin typeface="微軟正黑體" panose="020B0604030504040204" pitchFamily="34" charset="-120"/>
                          <a:ea typeface="微軟正黑體" panose="020B0604030504040204" pitchFamily="34" charset="-120"/>
                        </a:rPr>
                        <a:t>)</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698510925"/>
                  </a:ext>
                </a:extLst>
              </a:tr>
            </a:tbl>
          </a:graphicData>
        </a:graphic>
      </p:graphicFrame>
      <p:sp>
        <p:nvSpPr>
          <p:cNvPr id="6" name="文字方塊 5">
            <a:extLst>
              <a:ext uri="{FF2B5EF4-FFF2-40B4-BE49-F238E27FC236}">
                <a16:creationId xmlns:a16="http://schemas.microsoft.com/office/drawing/2014/main" id="{E2B4628E-2CC0-03AB-BAA9-A3CFB192796B}"/>
              </a:ext>
            </a:extLst>
          </p:cNvPr>
          <p:cNvSpPr txBox="1"/>
          <p:nvPr/>
        </p:nvSpPr>
        <p:spPr>
          <a:xfrm>
            <a:off x="356669" y="1270186"/>
            <a:ext cx="44696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出現頻率較高之物件排序</a:t>
            </a:r>
          </a:p>
        </p:txBody>
      </p:sp>
      <p:graphicFrame>
        <p:nvGraphicFramePr>
          <p:cNvPr id="7" name="表格 6">
            <a:extLst>
              <a:ext uri="{FF2B5EF4-FFF2-40B4-BE49-F238E27FC236}">
                <a16:creationId xmlns:a16="http://schemas.microsoft.com/office/drawing/2014/main" id="{FB5E777E-9FB9-DB7E-F43C-C1293CA2ED3A}"/>
              </a:ext>
            </a:extLst>
          </p:cNvPr>
          <p:cNvGraphicFramePr>
            <a:graphicFrameLocks noGrp="1"/>
          </p:cNvGraphicFramePr>
          <p:nvPr>
            <p:extLst>
              <p:ext uri="{D42A27DB-BD31-4B8C-83A1-F6EECF244321}">
                <p14:modId xmlns:p14="http://schemas.microsoft.com/office/powerpoint/2010/main" val="1895259384"/>
              </p:ext>
            </p:extLst>
          </p:nvPr>
        </p:nvGraphicFramePr>
        <p:xfrm>
          <a:off x="356669" y="1790382"/>
          <a:ext cx="5036244" cy="3703699"/>
        </p:xfrm>
        <a:graphic>
          <a:graphicData uri="http://schemas.openxmlformats.org/drawingml/2006/table">
            <a:tbl>
              <a:tblPr firstRow="1" bandRow="1">
                <a:tableStyleId>{5C22544A-7EE6-4342-B048-85BDC9FD1C3A}</a:tableStyleId>
              </a:tblPr>
              <a:tblGrid>
                <a:gridCol w="2017215">
                  <a:extLst>
                    <a:ext uri="{9D8B030D-6E8A-4147-A177-3AD203B41FA5}">
                      <a16:colId xmlns:a16="http://schemas.microsoft.com/office/drawing/2014/main" val="3646542351"/>
                    </a:ext>
                  </a:extLst>
                </a:gridCol>
                <a:gridCol w="1053429">
                  <a:extLst>
                    <a:ext uri="{9D8B030D-6E8A-4147-A177-3AD203B41FA5}">
                      <a16:colId xmlns:a16="http://schemas.microsoft.com/office/drawing/2014/main" val="1980575265"/>
                    </a:ext>
                  </a:extLst>
                </a:gridCol>
                <a:gridCol w="1965600">
                  <a:extLst>
                    <a:ext uri="{9D8B030D-6E8A-4147-A177-3AD203B41FA5}">
                      <a16:colId xmlns:a16="http://schemas.microsoft.com/office/drawing/2014/main" val="2278277310"/>
                    </a:ext>
                  </a:extLst>
                </a:gridCol>
              </a:tblGrid>
              <a:tr h="817007">
                <a:tc>
                  <a:txBody>
                    <a:bodyPr/>
                    <a:lstStyle/>
                    <a:p>
                      <a:pPr algn="ctr">
                        <a:spcAft>
                          <a:spcPts val="0"/>
                        </a:spcAft>
                      </a:pPr>
                      <a:r>
                        <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rPr>
                        <a:t>物件類別</a:t>
                      </a:r>
                      <a:endPar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88941" marR="88941" marT="44471" marB="444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rPr>
                        <a:t>佔比</a:t>
                      </a:r>
                      <a:endPar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88941" marR="88941" marT="44471" marB="444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n-US" alt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rPr>
                        <a:t>COCO</a:t>
                      </a:r>
                    </a:p>
                    <a:p>
                      <a:pPr algn="ctr">
                        <a:spcAft>
                          <a:spcPts val="0"/>
                        </a:spcAft>
                      </a:pPr>
                      <a:r>
                        <a:rPr lang="zh-TW" altLang="en-US"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rPr>
                        <a:t>偵測準確度</a:t>
                      </a:r>
                      <a:endParaRPr lang="zh-TW" sz="2000" kern="1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88941" marR="88941" marT="44471" marB="444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3106379"/>
                  </a:ext>
                </a:extLst>
              </a:tr>
              <a:tr h="394428">
                <a:tc>
                  <a:txBody>
                    <a:bodyPr/>
                    <a:lstStyle/>
                    <a:p>
                      <a:pPr algn="ctr" fontAlgn="ctr"/>
                      <a:r>
                        <a:rPr lang="zh-TW" altLang="en-US" sz="1800" b="0" u="none" strike="noStrike" dirty="0">
                          <a:solidFill>
                            <a:srgbClr val="2C6E9F"/>
                          </a:solidFill>
                          <a:effectLst/>
                          <a:latin typeface="微軟正黑體" panose="020B0604030504040204" pitchFamily="34" charset="-120"/>
                          <a:ea typeface="微軟正黑體" panose="020B0604030504040204" pitchFamily="34" charset="-120"/>
                        </a:rPr>
                        <a:t>鞋子</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0.499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5811019"/>
                  </a:ext>
                </a:extLst>
              </a:tr>
              <a:tr h="394428">
                <a:tc>
                  <a:txBody>
                    <a:bodyPr/>
                    <a:lstStyle/>
                    <a:p>
                      <a:pPr algn="ctr" fontAlgn="ctr"/>
                      <a:r>
                        <a:rPr lang="zh-TW" altLang="en-US" sz="1800" b="0" u="none" strike="noStrike" dirty="0">
                          <a:solidFill>
                            <a:srgbClr val="2C6E9F"/>
                          </a:solidFill>
                          <a:effectLst/>
                          <a:latin typeface="微軟正黑體" panose="020B0604030504040204" pitchFamily="34" charset="-120"/>
                          <a:ea typeface="微軟正黑體" panose="020B0604030504040204" pitchFamily="34" charset="-120"/>
                        </a:rPr>
                        <a:t>運動上衣</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0.233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5591713"/>
                  </a:ext>
                </a:extLst>
              </a:tr>
              <a:tr h="394428">
                <a:tc>
                  <a:txBody>
                    <a:bodyPr/>
                    <a:lstStyle/>
                    <a:p>
                      <a:pPr algn="ctr" fontAlgn="ctr"/>
                      <a:r>
                        <a:rPr lang="zh-TW" altLang="en-US" sz="1800" b="0" u="none" strike="noStrike" dirty="0">
                          <a:solidFill>
                            <a:srgbClr val="2C6E9F"/>
                          </a:solidFill>
                          <a:effectLst/>
                          <a:latin typeface="微軟正黑體" panose="020B0604030504040204" pitchFamily="34" charset="-120"/>
                          <a:ea typeface="微軟正黑體" panose="020B0604030504040204" pitchFamily="34" charset="-120"/>
                        </a:rPr>
                        <a:t>帽子</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0.059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3174284"/>
                  </a:ext>
                </a:extLst>
              </a:tr>
              <a:tr h="520124">
                <a:tc>
                  <a:txBody>
                    <a:bodyPr/>
                    <a:lstStyle/>
                    <a:p>
                      <a:pPr algn="ctr" fontAlgn="ctr"/>
                      <a:r>
                        <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rPr>
                        <a:t>露營燈</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0.042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2602569"/>
                  </a:ext>
                </a:extLst>
              </a:tr>
              <a:tr h="394428">
                <a:tc>
                  <a:txBody>
                    <a:bodyPr/>
                    <a:lstStyle/>
                    <a:p>
                      <a:pPr algn="ctr" fontAlgn="ctr"/>
                      <a:r>
                        <a:rPr lang="zh-TW" altLang="en-US" sz="1800" b="0" u="none" strike="noStrike" dirty="0">
                          <a:solidFill>
                            <a:srgbClr val="2C6E9F"/>
                          </a:solidFill>
                          <a:effectLst/>
                          <a:latin typeface="微軟正黑體" panose="020B0604030504040204" pitchFamily="34" charset="-120"/>
                          <a:ea typeface="微軟正黑體" panose="020B0604030504040204" pitchFamily="34" charset="-120"/>
                        </a:rPr>
                        <a:t>露營杯</a:t>
                      </a:r>
                      <a:r>
                        <a:rPr lang="en-US" altLang="zh-TW" sz="1800" b="0" u="none" strike="noStrike" dirty="0">
                          <a:solidFill>
                            <a:srgbClr val="2C6E9F"/>
                          </a:solidFill>
                          <a:effectLst/>
                          <a:latin typeface="微軟正黑體" panose="020B0604030504040204" pitchFamily="34" charset="-120"/>
                          <a:ea typeface="微軟正黑體" panose="020B0604030504040204" pitchFamily="34" charset="-120"/>
                        </a:rPr>
                        <a:t>/</a:t>
                      </a:r>
                      <a:r>
                        <a:rPr lang="zh-TW" altLang="en-US" sz="1800" b="0" u="none" strike="noStrike" dirty="0">
                          <a:solidFill>
                            <a:srgbClr val="2C6E9F"/>
                          </a:solidFill>
                          <a:effectLst/>
                          <a:latin typeface="微軟正黑體" panose="020B0604030504040204" pitchFamily="34" charset="-120"/>
                          <a:ea typeface="微軟正黑體" panose="020B0604030504040204" pitchFamily="34" charset="-120"/>
                        </a:rPr>
                        <a:t>碗</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0.015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82.1%</a:t>
                      </a:r>
                      <a:r>
                        <a:rPr lang="zh-TW" altLang="en-US"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 </a:t>
                      </a:r>
                      <a:r>
                        <a:rPr lang="en-US" altLang="zh-TW"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a:t>
                      </a:r>
                      <a:r>
                        <a:rPr lang="zh-TW" altLang="en-US"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 </a:t>
                      </a:r>
                      <a:r>
                        <a:rPr lang="en-US" altLang="zh-TW"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84.3%</a:t>
                      </a:r>
                      <a:endParaRPr lang="zh-TW" altLang="en-US"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995879"/>
                  </a:ext>
                </a:extLst>
              </a:tr>
              <a:tr h="394428">
                <a:tc>
                  <a:txBody>
                    <a:bodyPr/>
                    <a:lstStyle/>
                    <a:p>
                      <a:pPr algn="ctr" fontAlgn="ctr"/>
                      <a:r>
                        <a:rPr lang="zh-TW" altLang="en-US" sz="1800" b="0" u="none" strike="noStrike" dirty="0">
                          <a:solidFill>
                            <a:srgbClr val="2C6E9F"/>
                          </a:solidFill>
                          <a:effectLst/>
                          <a:latin typeface="微軟正黑體" panose="020B0604030504040204" pitchFamily="34" charset="-120"/>
                          <a:ea typeface="微軟正黑體" panose="020B0604030504040204" pitchFamily="34" charset="-120"/>
                        </a:rPr>
                        <a:t>運動包</a:t>
                      </a:r>
                      <a:r>
                        <a:rPr lang="en-US" altLang="zh-TW" sz="1800" b="0" u="none" strike="noStrike" dirty="0">
                          <a:solidFill>
                            <a:srgbClr val="2C6E9F"/>
                          </a:solidFill>
                          <a:effectLst/>
                          <a:latin typeface="微軟正黑體" panose="020B0604030504040204" pitchFamily="34" charset="-120"/>
                          <a:ea typeface="微軟正黑體" panose="020B0604030504040204" pitchFamily="34" charset="-120"/>
                        </a:rPr>
                        <a:t>/</a:t>
                      </a:r>
                      <a:r>
                        <a:rPr lang="zh-TW" altLang="en-US" sz="1800" b="0" u="none" strike="noStrike" dirty="0">
                          <a:solidFill>
                            <a:srgbClr val="2C6E9F"/>
                          </a:solidFill>
                          <a:effectLst/>
                          <a:latin typeface="微軟正黑體" panose="020B0604030504040204" pitchFamily="34" charset="-120"/>
                          <a:ea typeface="微軟正黑體" panose="020B0604030504040204" pitchFamily="34" charset="-120"/>
                        </a:rPr>
                        <a:t>收納包</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0.015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92.3%</a:t>
                      </a:r>
                      <a:r>
                        <a:rPr lang="zh-TW" altLang="en-US"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 </a:t>
                      </a:r>
                      <a:r>
                        <a:rPr lang="en-US" altLang="zh-TW"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a:t>
                      </a:r>
                      <a:r>
                        <a:rPr lang="zh-TW" altLang="en-US"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 </a:t>
                      </a:r>
                      <a:r>
                        <a:rPr lang="en-US" altLang="zh-TW"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rPr>
                        <a:t>73.3%</a:t>
                      </a:r>
                      <a:endParaRPr lang="zh-TW" altLang="en-US" sz="1800" b="0" i="0" u="none" strike="noStrike" dirty="0">
                        <a:solidFill>
                          <a:schemeClr val="accent6">
                            <a:lumMod val="75000"/>
                          </a:schemeClr>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9504428"/>
                  </a:ext>
                </a:extLst>
              </a:tr>
              <a:tr h="394428">
                <a:tc>
                  <a:txBody>
                    <a:bodyPr/>
                    <a:lstStyle/>
                    <a:p>
                      <a:pPr algn="ctr" fontAlgn="ctr"/>
                      <a:r>
                        <a:rPr lang="zh-TW" altLang="en-US" sz="1800" b="0" u="none" strike="noStrike" dirty="0">
                          <a:solidFill>
                            <a:srgbClr val="2C6E9F"/>
                          </a:solidFill>
                          <a:effectLst/>
                          <a:latin typeface="微軟正黑體" panose="020B0604030504040204" pitchFamily="34" charset="-120"/>
                          <a:ea typeface="微軟正黑體" panose="020B0604030504040204" pitchFamily="34" charset="-120"/>
                        </a:rPr>
                        <a:t>收納箱</a:t>
                      </a: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800" b="0" i="0" u="none" strike="noStrike" dirty="0">
                          <a:solidFill>
                            <a:srgbClr val="2C6E9F"/>
                          </a:solidFill>
                          <a:effectLst/>
                          <a:latin typeface="微軟正黑體" panose="020B0604030504040204" pitchFamily="34" charset="-120"/>
                          <a:ea typeface="微軟正黑體" panose="020B0604030504040204" pitchFamily="34" charset="-120"/>
                        </a:rPr>
                        <a:t>0.011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TW" altLang="en-US" sz="1800" b="0" i="0" u="none" strike="noStrike" dirty="0">
                        <a:solidFill>
                          <a:srgbClr val="2C6E9F"/>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8179173"/>
                  </a:ext>
                </a:extLst>
              </a:tr>
            </a:tbl>
          </a:graphicData>
        </a:graphic>
      </p:graphicFrame>
      <p:pic>
        <p:nvPicPr>
          <p:cNvPr id="11" name="圖片 10">
            <a:extLst>
              <a:ext uri="{FF2B5EF4-FFF2-40B4-BE49-F238E27FC236}">
                <a16:creationId xmlns:a16="http://schemas.microsoft.com/office/drawing/2014/main" id="{EB0D7E67-D127-8DB9-DE32-49662183810B}"/>
              </a:ext>
            </a:extLst>
          </p:cNvPr>
          <p:cNvPicPr>
            <a:picLocks noChangeAspect="1"/>
          </p:cNvPicPr>
          <p:nvPr/>
        </p:nvPicPr>
        <p:blipFill>
          <a:blip r:embed="rId3"/>
          <a:stretch>
            <a:fillRect/>
          </a:stretch>
        </p:blipFill>
        <p:spPr>
          <a:xfrm>
            <a:off x="5545909" y="1790382"/>
            <a:ext cx="6022699" cy="1610680"/>
          </a:xfrm>
          <a:prstGeom prst="rect">
            <a:avLst/>
          </a:prstGeom>
        </p:spPr>
      </p:pic>
      <p:sp>
        <p:nvSpPr>
          <p:cNvPr id="12" name="文字方塊 11">
            <a:extLst>
              <a:ext uri="{FF2B5EF4-FFF2-40B4-BE49-F238E27FC236}">
                <a16:creationId xmlns:a16="http://schemas.microsoft.com/office/drawing/2014/main" id="{72DC6787-9B2D-A60F-036B-BD6F32C52D2B}"/>
              </a:ext>
            </a:extLst>
          </p:cNvPr>
          <p:cNvSpPr txBox="1"/>
          <p:nvPr/>
        </p:nvSpPr>
        <p:spPr>
          <a:xfrm>
            <a:off x="356669" y="5733256"/>
            <a:ext cx="5036245" cy="992579"/>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以</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露營燈、帽子、鞋子、運動上衣、收納箱</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建立實例分割模型，目前</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Custom IS Model</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微軟正黑體" panose="020B0604030504040204" pitchFamily="34" charset="-120"/>
                <a:cs typeface="+mn-cs"/>
              </a:rPr>
              <a:t>Detectron2)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準確率為</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81.529%</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B2C38B2E-EAED-A7E5-F140-BA36FB6D9BF2}"/>
              </a:ext>
            </a:extLst>
          </p:cNvPr>
          <p:cNvSpPr/>
          <p:nvPr/>
        </p:nvSpPr>
        <p:spPr>
          <a:xfrm>
            <a:off x="5553404" y="1962336"/>
            <a:ext cx="758620" cy="5702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3314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運動用品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鞋子</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34</a:t>
            </a:fld>
            <a:endParaRPr lang="zh-TW" altLang="en-US" dirty="0"/>
          </a:p>
        </p:txBody>
      </p:sp>
      <p:pic>
        <p:nvPicPr>
          <p:cNvPr id="2" name="圖片 1">
            <a:extLst>
              <a:ext uri="{FF2B5EF4-FFF2-40B4-BE49-F238E27FC236}">
                <a16:creationId xmlns:a16="http://schemas.microsoft.com/office/drawing/2014/main" id="{A0A2C473-CE00-B002-1C3C-DA8842A89782}"/>
              </a:ext>
            </a:extLst>
          </p:cNvPr>
          <p:cNvPicPr>
            <a:picLocks noChangeAspect="1"/>
          </p:cNvPicPr>
          <p:nvPr/>
        </p:nvPicPr>
        <p:blipFill rotWithShape="1">
          <a:blip r:embed="rId3"/>
          <a:srcRect b="37664"/>
          <a:stretch/>
        </p:blipFill>
        <p:spPr>
          <a:xfrm>
            <a:off x="407368" y="1302418"/>
            <a:ext cx="10080000" cy="5112980"/>
          </a:xfrm>
          <a:prstGeom prst="rect">
            <a:avLst/>
          </a:prstGeom>
        </p:spPr>
      </p:pic>
      <p:sp>
        <p:nvSpPr>
          <p:cNvPr id="3" name="文字方塊 2">
            <a:extLst>
              <a:ext uri="{FF2B5EF4-FFF2-40B4-BE49-F238E27FC236}">
                <a16:creationId xmlns:a16="http://schemas.microsoft.com/office/drawing/2014/main" id="{D3A8C67B-C8DC-22A5-0B6C-62F84D70464A}"/>
              </a:ext>
            </a:extLst>
          </p:cNvPr>
          <p:cNvSpPr txBox="1"/>
          <p:nvPr/>
        </p:nvSpPr>
        <p:spPr>
          <a:xfrm>
            <a:off x="335359" y="6453336"/>
            <a:ext cx="10152010" cy="261610"/>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4"/>
              </a:rPr>
              <a:t>https://www.instagram.com/explore/tags/nike/</a:t>
            </a:r>
            <a:r>
              <a:rPr lang="en-US" altLang="zh-TW" sz="1050" dirty="0">
                <a:latin typeface="微軟正黑體" panose="020B0604030504040204" pitchFamily="34" charset="-120"/>
                <a:ea typeface="微軟正黑體" panose="020B0604030504040204" pitchFamily="34" charset="-120"/>
              </a:rPr>
              <a:t>    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spTree>
    <p:extLst>
      <p:ext uri="{BB962C8B-B14F-4D97-AF65-F5344CB8AC3E}">
        <p14:creationId xmlns:p14="http://schemas.microsoft.com/office/powerpoint/2010/main" val="2396966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運動用品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運動上衣</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35</a:t>
            </a:fld>
            <a:endParaRPr lang="zh-TW" altLang="en-US" dirty="0"/>
          </a:p>
        </p:txBody>
      </p:sp>
      <p:sp>
        <p:nvSpPr>
          <p:cNvPr id="2" name="文字方塊 1">
            <a:extLst>
              <a:ext uri="{FF2B5EF4-FFF2-40B4-BE49-F238E27FC236}">
                <a16:creationId xmlns:a16="http://schemas.microsoft.com/office/drawing/2014/main" id="{501209AB-6370-6EF9-978D-57E3707BBA91}"/>
              </a:ext>
            </a:extLst>
          </p:cNvPr>
          <p:cNvSpPr txBox="1"/>
          <p:nvPr/>
        </p:nvSpPr>
        <p:spPr>
          <a:xfrm>
            <a:off x="335359" y="6597352"/>
            <a:ext cx="10085162"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3"/>
              </a:rPr>
              <a:t>https://www.instagram.com/explore/tags/%E9%81%8B%E5%8B%95%E4%B8%8A%E8%A1%A3/</a:t>
            </a:r>
            <a:r>
              <a:rPr lang="en-US" altLang="zh-TW" sz="1050" dirty="0">
                <a:latin typeface="微軟正黑體" panose="020B0604030504040204" pitchFamily="34" charset="-120"/>
                <a:ea typeface="微軟正黑體" panose="020B0604030504040204" pitchFamily="34" charset="-120"/>
              </a:rPr>
              <a:t>    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pic>
        <p:nvPicPr>
          <p:cNvPr id="3" name="圖片 2">
            <a:extLst>
              <a:ext uri="{FF2B5EF4-FFF2-40B4-BE49-F238E27FC236}">
                <a16:creationId xmlns:a16="http://schemas.microsoft.com/office/drawing/2014/main" id="{B84CAB59-8423-0774-8745-5D0CE6ACB178}"/>
              </a:ext>
            </a:extLst>
          </p:cNvPr>
          <p:cNvPicPr>
            <a:picLocks noChangeAspect="1"/>
          </p:cNvPicPr>
          <p:nvPr/>
        </p:nvPicPr>
        <p:blipFill>
          <a:blip r:embed="rId4"/>
          <a:stretch>
            <a:fillRect/>
          </a:stretch>
        </p:blipFill>
        <p:spPr>
          <a:xfrm>
            <a:off x="340520" y="1196752"/>
            <a:ext cx="10080000" cy="5328592"/>
          </a:xfrm>
          <a:prstGeom prst="rect">
            <a:avLst/>
          </a:prstGeom>
        </p:spPr>
      </p:pic>
    </p:spTree>
    <p:extLst>
      <p:ext uri="{BB962C8B-B14F-4D97-AF65-F5344CB8AC3E}">
        <p14:creationId xmlns:p14="http://schemas.microsoft.com/office/powerpoint/2010/main" val="2352435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運動用品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帽子</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36</a:t>
            </a:fld>
            <a:endParaRPr lang="zh-TW" altLang="en-US" dirty="0"/>
          </a:p>
        </p:txBody>
      </p:sp>
      <p:sp>
        <p:nvSpPr>
          <p:cNvPr id="2" name="文字方塊 1">
            <a:extLst>
              <a:ext uri="{FF2B5EF4-FFF2-40B4-BE49-F238E27FC236}">
                <a16:creationId xmlns:a16="http://schemas.microsoft.com/office/drawing/2014/main" id="{90028127-E061-4C27-C78F-7AC8EF5DB527}"/>
              </a:ext>
            </a:extLst>
          </p:cNvPr>
          <p:cNvSpPr txBox="1"/>
          <p:nvPr/>
        </p:nvSpPr>
        <p:spPr>
          <a:xfrm>
            <a:off x="786538" y="6615940"/>
            <a:ext cx="9719999" cy="261610"/>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3"/>
              </a:rPr>
              <a:t>https://www.instagram.com/explore/tags/%E6%BC%81%E5%A4%AB%E5%B8%BD/</a:t>
            </a:r>
            <a:r>
              <a:rPr lang="en-US" altLang="zh-TW" sz="1050" dirty="0">
                <a:latin typeface="微軟正黑體" panose="020B0604030504040204" pitchFamily="34" charset="-120"/>
                <a:ea typeface="微軟正黑體" panose="020B0604030504040204" pitchFamily="34" charset="-120"/>
              </a:rPr>
              <a:t>    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grpSp>
        <p:nvGrpSpPr>
          <p:cNvPr id="3" name="群組 2">
            <a:extLst>
              <a:ext uri="{FF2B5EF4-FFF2-40B4-BE49-F238E27FC236}">
                <a16:creationId xmlns:a16="http://schemas.microsoft.com/office/drawing/2014/main" id="{06E259BE-A1FF-D9D3-34CB-60B94D60D62C}"/>
              </a:ext>
            </a:extLst>
          </p:cNvPr>
          <p:cNvGrpSpPr>
            <a:grpSpLocks noChangeAspect="1"/>
          </p:cNvGrpSpPr>
          <p:nvPr/>
        </p:nvGrpSpPr>
        <p:grpSpPr>
          <a:xfrm>
            <a:off x="786537" y="1234119"/>
            <a:ext cx="9720000" cy="5381821"/>
            <a:chOff x="2596114" y="809469"/>
            <a:chExt cx="6795432" cy="3762531"/>
          </a:xfrm>
        </p:grpSpPr>
        <p:pic>
          <p:nvPicPr>
            <p:cNvPr id="4" name="圖片 3">
              <a:extLst>
                <a:ext uri="{FF2B5EF4-FFF2-40B4-BE49-F238E27FC236}">
                  <a16:creationId xmlns:a16="http://schemas.microsoft.com/office/drawing/2014/main" id="{C5416662-DA70-351F-2F59-DA4E3AB8433B}"/>
                </a:ext>
              </a:extLst>
            </p:cNvPr>
            <p:cNvPicPr>
              <a:picLocks noChangeAspect="1"/>
            </p:cNvPicPr>
            <p:nvPr/>
          </p:nvPicPr>
          <p:blipFill rotWithShape="1">
            <a:blip r:embed="rId4"/>
            <a:srcRect b="36758"/>
            <a:stretch/>
          </p:blipFill>
          <p:spPr>
            <a:xfrm>
              <a:off x="2596114" y="809469"/>
              <a:ext cx="6795432" cy="3762531"/>
            </a:xfrm>
            <a:prstGeom prst="rect">
              <a:avLst/>
            </a:prstGeom>
          </p:spPr>
        </p:pic>
        <p:pic>
          <p:nvPicPr>
            <p:cNvPr id="5" name="圖片 4">
              <a:extLst>
                <a:ext uri="{FF2B5EF4-FFF2-40B4-BE49-F238E27FC236}">
                  <a16:creationId xmlns:a16="http://schemas.microsoft.com/office/drawing/2014/main" id="{5F3C6C28-571C-957A-7EF7-DA804D0D975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112460" y="2413511"/>
              <a:ext cx="2011324" cy="2029608"/>
            </a:xfrm>
            <a:prstGeom prst="rect">
              <a:avLst/>
            </a:prstGeom>
          </p:spPr>
        </p:pic>
        <p:pic>
          <p:nvPicPr>
            <p:cNvPr id="6" name="圖片 5">
              <a:extLst>
                <a:ext uri="{FF2B5EF4-FFF2-40B4-BE49-F238E27FC236}">
                  <a16:creationId xmlns:a16="http://schemas.microsoft.com/office/drawing/2014/main" id="{FD44ACB5-4B10-B6AA-133C-D559EFCF23E0}"/>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320225" y="2396390"/>
              <a:ext cx="1996495" cy="2063850"/>
            </a:xfrm>
            <a:prstGeom prst="rect">
              <a:avLst/>
            </a:prstGeom>
          </p:spPr>
        </p:pic>
      </p:grpSp>
    </p:spTree>
    <p:extLst>
      <p:ext uri="{BB962C8B-B14F-4D97-AF65-F5344CB8AC3E}">
        <p14:creationId xmlns:p14="http://schemas.microsoft.com/office/powerpoint/2010/main" val="1582570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運動用品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露營燈</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37</a:t>
            </a:fld>
            <a:endParaRPr lang="zh-TW" altLang="en-US" dirty="0"/>
          </a:p>
        </p:txBody>
      </p:sp>
      <p:sp>
        <p:nvSpPr>
          <p:cNvPr id="2" name="文字方塊 1">
            <a:extLst>
              <a:ext uri="{FF2B5EF4-FFF2-40B4-BE49-F238E27FC236}">
                <a16:creationId xmlns:a16="http://schemas.microsoft.com/office/drawing/2014/main" id="{0D4FA097-93EA-A9ED-E757-485CC3603783}"/>
              </a:ext>
            </a:extLst>
          </p:cNvPr>
          <p:cNvSpPr txBox="1"/>
          <p:nvPr/>
        </p:nvSpPr>
        <p:spPr>
          <a:xfrm>
            <a:off x="398055" y="6555694"/>
            <a:ext cx="10080001"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3"/>
              </a:rPr>
              <a:t>https://www.instagram.com/explore/tags/%E9%9C%B2%E7%87%9F%E7%87%88/</a:t>
            </a:r>
            <a:r>
              <a:rPr lang="en-US" altLang="zh-TW" sz="1050" dirty="0">
                <a:latin typeface="微軟正黑體" panose="020B0604030504040204" pitchFamily="34" charset="-120"/>
                <a:ea typeface="微軟正黑體" panose="020B0604030504040204" pitchFamily="34" charset="-120"/>
              </a:rPr>
              <a:t>    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pic>
        <p:nvPicPr>
          <p:cNvPr id="3" name="圖片 2">
            <a:extLst>
              <a:ext uri="{FF2B5EF4-FFF2-40B4-BE49-F238E27FC236}">
                <a16:creationId xmlns:a16="http://schemas.microsoft.com/office/drawing/2014/main" id="{C4951709-A270-849D-7084-3D9354EE3C3C}"/>
              </a:ext>
            </a:extLst>
          </p:cNvPr>
          <p:cNvPicPr>
            <a:picLocks noChangeAspect="1"/>
          </p:cNvPicPr>
          <p:nvPr/>
        </p:nvPicPr>
        <p:blipFill>
          <a:blip r:embed="rId4"/>
          <a:stretch>
            <a:fillRect/>
          </a:stretch>
        </p:blipFill>
        <p:spPr>
          <a:xfrm>
            <a:off x="398056" y="1205386"/>
            <a:ext cx="10080000" cy="5350308"/>
          </a:xfrm>
          <a:prstGeom prst="rect">
            <a:avLst/>
          </a:prstGeom>
        </p:spPr>
      </p:pic>
    </p:spTree>
    <p:extLst>
      <p:ext uri="{BB962C8B-B14F-4D97-AF65-F5344CB8AC3E}">
        <p14:creationId xmlns:p14="http://schemas.microsoft.com/office/powerpoint/2010/main" val="256617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4000" spc="300" dirty="0">
                <a:latin typeface="微軟正黑體" panose="020B0604030504040204" pitchFamily="34" charset="-120"/>
                <a:ea typeface="微軟正黑體" panose="020B0604030504040204" pitchFamily="34" charset="-120"/>
              </a:rPr>
              <a:t>布局與客製變數 </a:t>
            </a:r>
            <a:r>
              <a:rPr lang="en-US" altLang="zh-TW" sz="4000" spc="300" dirty="0">
                <a:latin typeface="微軟正黑體" panose="020B0604030504040204" pitchFamily="34" charset="-120"/>
                <a:ea typeface="微軟正黑體" panose="020B0604030504040204" pitchFamily="34" charset="-120"/>
              </a:rPr>
              <a:t>–</a:t>
            </a:r>
            <a:r>
              <a:rPr lang="zh-TW" altLang="en-US" sz="4000" spc="300" dirty="0">
                <a:latin typeface="微軟正黑體" panose="020B0604030504040204" pitchFamily="34" charset="-120"/>
                <a:ea typeface="微軟正黑體" panose="020B0604030504040204" pitchFamily="34" charset="-120"/>
              </a:rPr>
              <a:t> 三角構圖</a:t>
            </a:r>
            <a:endParaRPr lang="zh-TW" altLang="en-US" sz="4000" spc="300" dirty="0">
              <a:solidFill>
                <a:srgbClr val="FF6500"/>
              </a:solidFill>
              <a:latin typeface="微軟正黑體" panose="020B0604030504040204" pitchFamily="34" charset="-120"/>
              <a:ea typeface="微軟正黑體" panose="020B0604030504040204" pitchFamily="34" charset="-120"/>
            </a:endParaRP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38</a:t>
            </a:fld>
            <a:endParaRPr lang="zh-TW" altLang="en-US" dirty="0"/>
          </a:p>
        </p:txBody>
      </p:sp>
      <p:graphicFrame>
        <p:nvGraphicFramePr>
          <p:cNvPr id="22" name="表格 5">
            <a:extLst>
              <a:ext uri="{FF2B5EF4-FFF2-40B4-BE49-F238E27FC236}">
                <a16:creationId xmlns:a16="http://schemas.microsoft.com/office/drawing/2014/main" id="{EB57EC59-F4DC-42B0-92F2-F95CE211474D}"/>
              </a:ext>
            </a:extLst>
          </p:cNvPr>
          <p:cNvGraphicFramePr>
            <a:graphicFrameLocks noGrp="1"/>
          </p:cNvGraphicFramePr>
          <p:nvPr>
            <p:extLst>
              <p:ext uri="{D42A27DB-BD31-4B8C-83A1-F6EECF244321}">
                <p14:modId xmlns:p14="http://schemas.microsoft.com/office/powerpoint/2010/main" val="2001007042"/>
              </p:ext>
            </p:extLst>
          </p:nvPr>
        </p:nvGraphicFramePr>
        <p:xfrm>
          <a:off x="263352" y="1556793"/>
          <a:ext cx="11505600" cy="4581550"/>
        </p:xfrm>
        <a:graphic>
          <a:graphicData uri="http://schemas.openxmlformats.org/drawingml/2006/table">
            <a:tbl>
              <a:tblPr firstRow="1" bandRow="1">
                <a:tableStyleId>{00A15C55-8517-42AA-B614-E9B94910E393}</a:tableStyleId>
              </a:tblPr>
              <a:tblGrid>
                <a:gridCol w="5752800">
                  <a:extLst>
                    <a:ext uri="{9D8B030D-6E8A-4147-A177-3AD203B41FA5}">
                      <a16:colId xmlns:a16="http://schemas.microsoft.com/office/drawing/2014/main" val="232097710"/>
                    </a:ext>
                  </a:extLst>
                </a:gridCol>
                <a:gridCol w="5752800">
                  <a:extLst>
                    <a:ext uri="{9D8B030D-6E8A-4147-A177-3AD203B41FA5}">
                      <a16:colId xmlns:a16="http://schemas.microsoft.com/office/drawing/2014/main" val="3218035806"/>
                    </a:ext>
                  </a:extLst>
                </a:gridCol>
              </a:tblGrid>
              <a:tr h="576063">
                <a:tc>
                  <a:txBody>
                    <a:bodyPr/>
                    <a:lstStyle/>
                    <a:p>
                      <a:pPr algn="ctr"/>
                      <a:r>
                        <a:rPr lang="zh-TW" altLang="en-US" sz="2000" kern="1200" dirty="0">
                          <a:solidFill>
                            <a:schemeClr val="bg1"/>
                          </a:solidFill>
                          <a:latin typeface="微軟正黑體" panose="020B0604030504040204" pitchFamily="34" charset="-120"/>
                          <a:ea typeface="微軟正黑體" panose="020B0604030504040204" pitchFamily="34" charset="-120"/>
                        </a:rPr>
                        <a:t>具三角構圖</a:t>
                      </a:r>
                      <a:endParaRPr lang="zh-TW" altLang="en-US" sz="2000" kern="1200" dirty="0">
                        <a:solidFill>
                          <a:schemeClr val="bg1"/>
                        </a:solidFill>
                        <a:latin typeface="微軟正黑體" panose="020B0604030504040204" pitchFamily="34" charset="-120"/>
                        <a:ea typeface="微軟正黑體" panose="020B0604030504040204" pitchFamily="34"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kern="1200" dirty="0">
                          <a:solidFill>
                            <a:schemeClr val="bg1"/>
                          </a:solidFill>
                          <a:latin typeface="微軟正黑體" panose="020B0604030504040204" pitchFamily="34" charset="-120"/>
                          <a:ea typeface="微軟正黑體" panose="020B0604030504040204" pitchFamily="34" charset="-120"/>
                        </a:rPr>
                        <a:t>不具三角構圖</a:t>
                      </a:r>
                      <a:endParaRPr lang="zh-TW" altLang="en-US" sz="2000" kern="1200" dirty="0">
                        <a:solidFill>
                          <a:schemeClr val="bg1"/>
                        </a:solidFill>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3534295601"/>
                  </a:ext>
                </a:extLst>
              </a:tr>
              <a:tr h="4005487">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801712603"/>
                  </a:ext>
                </a:extLst>
              </a:tr>
            </a:tbl>
          </a:graphicData>
        </a:graphic>
      </p:graphicFrame>
      <p:grpSp>
        <p:nvGrpSpPr>
          <p:cNvPr id="23" name="群組 22">
            <a:extLst>
              <a:ext uri="{FF2B5EF4-FFF2-40B4-BE49-F238E27FC236}">
                <a16:creationId xmlns:a16="http://schemas.microsoft.com/office/drawing/2014/main" id="{6D5E7CF6-B208-C12F-4981-7E03D679EBF4}"/>
              </a:ext>
            </a:extLst>
          </p:cNvPr>
          <p:cNvGrpSpPr/>
          <p:nvPr/>
        </p:nvGrpSpPr>
        <p:grpSpPr>
          <a:xfrm>
            <a:off x="6168008" y="2492896"/>
            <a:ext cx="5431670" cy="3289720"/>
            <a:chOff x="410327" y="5959495"/>
            <a:chExt cx="5831669" cy="3419008"/>
          </a:xfrm>
        </p:grpSpPr>
        <p:pic>
          <p:nvPicPr>
            <p:cNvPr id="24" name="圖片 23">
              <a:extLst>
                <a:ext uri="{FF2B5EF4-FFF2-40B4-BE49-F238E27FC236}">
                  <a16:creationId xmlns:a16="http://schemas.microsoft.com/office/drawing/2014/main" id="{17C890A5-31B5-C89E-CD1D-9E478F52F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327" y="5959495"/>
              <a:ext cx="2735206" cy="3419008"/>
            </a:xfrm>
            <a:prstGeom prst="rect">
              <a:avLst/>
            </a:prstGeom>
          </p:spPr>
        </p:pic>
        <p:pic>
          <p:nvPicPr>
            <p:cNvPr id="25" name="圖片 24">
              <a:extLst>
                <a:ext uri="{FF2B5EF4-FFF2-40B4-BE49-F238E27FC236}">
                  <a16:creationId xmlns:a16="http://schemas.microsoft.com/office/drawing/2014/main" id="{6D6CB45C-17D2-39CD-5989-3F73842190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1418" y="5959495"/>
              <a:ext cx="2930578" cy="3419008"/>
            </a:xfrm>
            <a:prstGeom prst="rect">
              <a:avLst/>
            </a:prstGeom>
          </p:spPr>
        </p:pic>
      </p:grpSp>
      <p:grpSp>
        <p:nvGrpSpPr>
          <p:cNvPr id="26" name="群組 25">
            <a:extLst>
              <a:ext uri="{FF2B5EF4-FFF2-40B4-BE49-F238E27FC236}">
                <a16:creationId xmlns:a16="http://schemas.microsoft.com/office/drawing/2014/main" id="{6D33C214-AA28-92DF-C13B-DE4E144E7FE0}"/>
              </a:ext>
            </a:extLst>
          </p:cNvPr>
          <p:cNvGrpSpPr/>
          <p:nvPr/>
        </p:nvGrpSpPr>
        <p:grpSpPr>
          <a:xfrm>
            <a:off x="407368" y="2492896"/>
            <a:ext cx="5502794" cy="3289720"/>
            <a:chOff x="440807" y="2883540"/>
            <a:chExt cx="5502794" cy="3289720"/>
          </a:xfrm>
        </p:grpSpPr>
        <p:grpSp>
          <p:nvGrpSpPr>
            <p:cNvPr id="27" name="群組 26">
              <a:extLst>
                <a:ext uri="{FF2B5EF4-FFF2-40B4-BE49-F238E27FC236}">
                  <a16:creationId xmlns:a16="http://schemas.microsoft.com/office/drawing/2014/main" id="{05411C7B-F88F-14BC-9289-C5043EEDCA77}"/>
                </a:ext>
              </a:extLst>
            </p:cNvPr>
            <p:cNvGrpSpPr/>
            <p:nvPr/>
          </p:nvGrpSpPr>
          <p:grpSpPr>
            <a:xfrm>
              <a:off x="440807" y="2883540"/>
              <a:ext cx="5502794" cy="3289720"/>
              <a:chOff x="366107" y="1392836"/>
              <a:chExt cx="5987746" cy="3419008"/>
            </a:xfrm>
          </p:grpSpPr>
          <p:pic>
            <p:nvPicPr>
              <p:cNvPr id="34" name="圖片 33">
                <a:extLst>
                  <a:ext uri="{FF2B5EF4-FFF2-40B4-BE49-F238E27FC236}">
                    <a16:creationId xmlns:a16="http://schemas.microsoft.com/office/drawing/2014/main" id="{70EDFD9F-F72E-697D-5B41-74868373BC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107" y="1392836"/>
                <a:ext cx="2735205" cy="3419008"/>
              </a:xfrm>
              <a:prstGeom prst="rect">
                <a:avLst/>
              </a:prstGeom>
            </p:spPr>
          </p:pic>
          <p:pic>
            <p:nvPicPr>
              <p:cNvPr id="35" name="圖片 34">
                <a:extLst>
                  <a:ext uri="{FF2B5EF4-FFF2-40B4-BE49-F238E27FC236}">
                    <a16:creationId xmlns:a16="http://schemas.microsoft.com/office/drawing/2014/main" id="{6EB52A00-43D9-7339-DBB0-DE23F2C1E4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7626" y="1392836"/>
                <a:ext cx="3106227" cy="3419008"/>
              </a:xfrm>
              <a:prstGeom prst="rect">
                <a:avLst/>
              </a:prstGeom>
            </p:spPr>
          </p:pic>
        </p:grpSp>
        <p:cxnSp>
          <p:nvCxnSpPr>
            <p:cNvPr id="28" name="直線接點 27">
              <a:extLst>
                <a:ext uri="{FF2B5EF4-FFF2-40B4-BE49-F238E27FC236}">
                  <a16:creationId xmlns:a16="http://schemas.microsoft.com/office/drawing/2014/main" id="{72EEEC11-C890-19FC-1F34-596CD39C304A}"/>
                </a:ext>
              </a:extLst>
            </p:cNvPr>
            <p:cNvCxnSpPr>
              <a:cxnSpLocks/>
            </p:cNvCxnSpPr>
            <p:nvPr/>
          </p:nvCxnSpPr>
          <p:spPr>
            <a:xfrm flipV="1">
              <a:off x="1117600" y="4701540"/>
              <a:ext cx="1219200" cy="638180"/>
            </a:xfrm>
            <a:prstGeom prst="line">
              <a:avLst/>
            </a:prstGeom>
            <a:ln w="381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D9FAE78B-68BF-7E61-C293-1C5D0E3D8A49}"/>
                </a:ext>
              </a:extLst>
            </p:cNvPr>
            <p:cNvCxnSpPr>
              <a:cxnSpLocks/>
            </p:cNvCxnSpPr>
            <p:nvPr/>
          </p:nvCxnSpPr>
          <p:spPr>
            <a:xfrm flipV="1">
              <a:off x="1117600" y="4028440"/>
              <a:ext cx="235130" cy="1311280"/>
            </a:xfrm>
            <a:prstGeom prst="line">
              <a:avLst/>
            </a:prstGeom>
            <a:ln w="381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007B1E4A-B3B6-5263-115C-CED22EDE864B}"/>
                </a:ext>
              </a:extLst>
            </p:cNvPr>
            <p:cNvCxnSpPr>
              <a:cxnSpLocks/>
            </p:cNvCxnSpPr>
            <p:nvPr/>
          </p:nvCxnSpPr>
          <p:spPr>
            <a:xfrm>
              <a:off x="1352730" y="3992880"/>
              <a:ext cx="991604" cy="708660"/>
            </a:xfrm>
            <a:prstGeom prst="line">
              <a:avLst/>
            </a:prstGeom>
            <a:ln w="381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A0940289-418A-AD7A-19D2-B0CD19433293}"/>
                </a:ext>
              </a:extLst>
            </p:cNvPr>
            <p:cNvCxnSpPr>
              <a:cxnSpLocks/>
            </p:cNvCxnSpPr>
            <p:nvPr/>
          </p:nvCxnSpPr>
          <p:spPr>
            <a:xfrm flipV="1">
              <a:off x="3866409" y="5029200"/>
              <a:ext cx="852911" cy="519178"/>
            </a:xfrm>
            <a:prstGeom prst="line">
              <a:avLst/>
            </a:prstGeom>
            <a:ln w="381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F1381CF1-9F7F-2B9D-3F7E-C603F6AC08C8}"/>
                </a:ext>
              </a:extLst>
            </p:cNvPr>
            <p:cNvCxnSpPr>
              <a:cxnSpLocks/>
            </p:cNvCxnSpPr>
            <p:nvPr/>
          </p:nvCxnSpPr>
          <p:spPr>
            <a:xfrm flipH="1" flipV="1">
              <a:off x="3853772" y="4541520"/>
              <a:ext cx="12637" cy="1006858"/>
            </a:xfrm>
            <a:prstGeom prst="line">
              <a:avLst/>
            </a:prstGeom>
            <a:ln w="381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3FAD04A4-E7D2-58CC-89B8-45D5E88E0DBF}"/>
                </a:ext>
              </a:extLst>
            </p:cNvPr>
            <p:cNvCxnSpPr>
              <a:cxnSpLocks/>
            </p:cNvCxnSpPr>
            <p:nvPr/>
          </p:nvCxnSpPr>
          <p:spPr>
            <a:xfrm>
              <a:off x="3853772" y="4505960"/>
              <a:ext cx="885868" cy="543560"/>
            </a:xfrm>
            <a:prstGeom prst="line">
              <a:avLst/>
            </a:prstGeom>
            <a:ln w="381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1667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4000" spc="300" dirty="0">
                <a:latin typeface="微軟正黑體" panose="020B0604030504040204" pitchFamily="34" charset="-120"/>
                <a:ea typeface="微軟正黑體" panose="020B0604030504040204" pitchFamily="34" charset="-120"/>
              </a:rPr>
              <a:t>布局與客製變數 </a:t>
            </a:r>
            <a:r>
              <a:rPr lang="en-US" altLang="zh-TW" sz="4000" spc="300" dirty="0">
                <a:latin typeface="微軟正黑體" panose="020B0604030504040204" pitchFamily="34" charset="-120"/>
                <a:ea typeface="微軟正黑體" panose="020B0604030504040204" pitchFamily="34" charset="-120"/>
              </a:rPr>
              <a:t>–</a:t>
            </a:r>
            <a:r>
              <a:rPr lang="zh-TW" altLang="en-US" sz="4000" spc="300" dirty="0">
                <a:latin typeface="微軟正黑體" panose="020B0604030504040204" pitchFamily="34" charset="-120"/>
                <a:ea typeface="微軟正黑體" panose="020B0604030504040204" pitchFamily="34" charset="-120"/>
              </a:rPr>
              <a:t> 留白面積</a:t>
            </a:r>
            <a:endParaRPr lang="zh-TW" altLang="en-US" sz="4000" spc="300" dirty="0">
              <a:solidFill>
                <a:srgbClr val="FF6500"/>
              </a:solidFill>
              <a:latin typeface="微軟正黑體" panose="020B0604030504040204" pitchFamily="34" charset="-120"/>
              <a:ea typeface="微軟正黑體" panose="020B0604030504040204" pitchFamily="34" charset="-120"/>
            </a:endParaRP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39</a:t>
            </a:fld>
            <a:endParaRPr lang="zh-TW" altLang="en-US" dirty="0"/>
          </a:p>
        </p:txBody>
      </p:sp>
      <p:graphicFrame>
        <p:nvGraphicFramePr>
          <p:cNvPr id="2" name="表格 5">
            <a:extLst>
              <a:ext uri="{FF2B5EF4-FFF2-40B4-BE49-F238E27FC236}">
                <a16:creationId xmlns:a16="http://schemas.microsoft.com/office/drawing/2014/main" id="{A110CA68-2133-9837-A7B4-464E80E8716A}"/>
              </a:ext>
            </a:extLst>
          </p:cNvPr>
          <p:cNvGraphicFramePr>
            <a:graphicFrameLocks noGrp="1"/>
          </p:cNvGraphicFramePr>
          <p:nvPr>
            <p:extLst>
              <p:ext uri="{D42A27DB-BD31-4B8C-83A1-F6EECF244321}">
                <p14:modId xmlns:p14="http://schemas.microsoft.com/office/powerpoint/2010/main" val="3970137379"/>
              </p:ext>
            </p:extLst>
          </p:nvPr>
        </p:nvGraphicFramePr>
        <p:xfrm>
          <a:off x="303684" y="1628800"/>
          <a:ext cx="11505600" cy="4290611"/>
        </p:xfrm>
        <a:graphic>
          <a:graphicData uri="http://schemas.openxmlformats.org/drawingml/2006/table">
            <a:tbl>
              <a:tblPr firstRow="1" bandRow="1">
                <a:tableStyleId>{00A15C55-8517-42AA-B614-E9B94910E393}</a:tableStyleId>
              </a:tblPr>
              <a:tblGrid>
                <a:gridCol w="5752800">
                  <a:extLst>
                    <a:ext uri="{9D8B030D-6E8A-4147-A177-3AD203B41FA5}">
                      <a16:colId xmlns:a16="http://schemas.microsoft.com/office/drawing/2014/main" val="232097710"/>
                    </a:ext>
                  </a:extLst>
                </a:gridCol>
                <a:gridCol w="5752800">
                  <a:extLst>
                    <a:ext uri="{9D8B030D-6E8A-4147-A177-3AD203B41FA5}">
                      <a16:colId xmlns:a16="http://schemas.microsoft.com/office/drawing/2014/main" val="3218035806"/>
                    </a:ext>
                  </a:extLst>
                </a:gridCol>
              </a:tblGrid>
              <a:tr h="648072">
                <a:tc>
                  <a:txBody>
                    <a:bodyPr/>
                    <a:lstStyle/>
                    <a:p>
                      <a:pPr algn="ctr"/>
                      <a:r>
                        <a:rPr lang="zh-TW" altLang="en-US" sz="2000" kern="1200" dirty="0">
                          <a:solidFill>
                            <a:schemeClr val="bg1"/>
                          </a:solidFill>
                          <a:latin typeface="微軟正黑體" panose="020B0604030504040204" pitchFamily="34" charset="-120"/>
                          <a:ea typeface="微軟正黑體" panose="020B0604030504040204" pitchFamily="34" charset="-120"/>
                        </a:rPr>
                        <a:t>留白面積比高</a:t>
                      </a:r>
                      <a:endParaRPr lang="zh-TW" altLang="en-US" sz="2000" kern="1200" dirty="0">
                        <a:solidFill>
                          <a:schemeClr val="bg1"/>
                        </a:solidFill>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zh-TW" altLang="en-US" sz="2000" kern="1200" dirty="0">
                          <a:solidFill>
                            <a:schemeClr val="bg1"/>
                          </a:solidFill>
                          <a:latin typeface="微軟正黑體" panose="020B0604030504040204" pitchFamily="34" charset="-120"/>
                          <a:ea typeface="微軟正黑體" panose="020B0604030504040204" pitchFamily="34" charset="-120"/>
                        </a:rPr>
                        <a:t>留白面積比低</a:t>
                      </a:r>
                      <a:endParaRPr lang="zh-TW" altLang="en-US" sz="2000" kern="1200" dirty="0">
                        <a:solidFill>
                          <a:schemeClr val="bg1"/>
                        </a:solidFill>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3534295601"/>
                  </a:ext>
                </a:extLst>
              </a:tr>
              <a:tr h="3642539">
                <a:tc>
                  <a:txBody>
                    <a:bodyPr/>
                    <a:lstStyle/>
                    <a:p>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tc>
                <a:tc>
                  <a:txBody>
                    <a:bodyPr/>
                    <a:lstStyle/>
                    <a:p>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tc>
                <a:extLst>
                  <a:ext uri="{0D108BD9-81ED-4DB2-BD59-A6C34878D82A}">
                    <a16:rowId xmlns:a16="http://schemas.microsoft.com/office/drawing/2014/main" val="801712603"/>
                  </a:ext>
                </a:extLst>
              </a:tr>
            </a:tbl>
          </a:graphicData>
        </a:graphic>
      </p:graphicFrame>
      <p:grpSp>
        <p:nvGrpSpPr>
          <p:cNvPr id="3" name="群組 2">
            <a:extLst>
              <a:ext uri="{FF2B5EF4-FFF2-40B4-BE49-F238E27FC236}">
                <a16:creationId xmlns:a16="http://schemas.microsoft.com/office/drawing/2014/main" id="{C2D7A8FD-0E81-87F4-880D-FD14623308E4}"/>
              </a:ext>
            </a:extLst>
          </p:cNvPr>
          <p:cNvGrpSpPr/>
          <p:nvPr/>
        </p:nvGrpSpPr>
        <p:grpSpPr>
          <a:xfrm>
            <a:off x="335404" y="2636911"/>
            <a:ext cx="5580306" cy="2865999"/>
            <a:chOff x="268098" y="1597465"/>
            <a:chExt cx="6120200" cy="3233208"/>
          </a:xfrm>
        </p:grpSpPr>
        <p:pic>
          <p:nvPicPr>
            <p:cNvPr id="4" name="圖片 3">
              <a:extLst>
                <a:ext uri="{FF2B5EF4-FFF2-40B4-BE49-F238E27FC236}">
                  <a16:creationId xmlns:a16="http://schemas.microsoft.com/office/drawing/2014/main" id="{7D646115-921B-0212-6716-23058D8251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098" y="1597465"/>
              <a:ext cx="2869923" cy="3233208"/>
            </a:xfrm>
            <a:prstGeom prst="rect">
              <a:avLst/>
            </a:prstGeom>
          </p:spPr>
        </p:pic>
        <p:pic>
          <p:nvPicPr>
            <p:cNvPr id="5" name="圖片 4">
              <a:extLst>
                <a:ext uri="{FF2B5EF4-FFF2-40B4-BE49-F238E27FC236}">
                  <a16:creationId xmlns:a16="http://schemas.microsoft.com/office/drawing/2014/main" id="{88EBF85D-3F51-6BE3-0663-A7E035AFEF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0167" y="1995348"/>
              <a:ext cx="3138131" cy="2423335"/>
            </a:xfrm>
            <a:prstGeom prst="rect">
              <a:avLst/>
            </a:prstGeom>
          </p:spPr>
        </p:pic>
      </p:grpSp>
      <p:grpSp>
        <p:nvGrpSpPr>
          <p:cNvPr id="6" name="群組 5">
            <a:extLst>
              <a:ext uri="{FF2B5EF4-FFF2-40B4-BE49-F238E27FC236}">
                <a16:creationId xmlns:a16="http://schemas.microsoft.com/office/drawing/2014/main" id="{AC7273A9-6286-6A39-10CD-29CA9CB85BEA}"/>
              </a:ext>
            </a:extLst>
          </p:cNvPr>
          <p:cNvGrpSpPr/>
          <p:nvPr/>
        </p:nvGrpSpPr>
        <p:grpSpPr>
          <a:xfrm>
            <a:off x="6131926" y="2636912"/>
            <a:ext cx="5524682" cy="2865999"/>
            <a:chOff x="368555" y="6136881"/>
            <a:chExt cx="5967721" cy="2917180"/>
          </a:xfrm>
        </p:grpSpPr>
        <p:pic>
          <p:nvPicPr>
            <p:cNvPr id="7" name="圖片 6">
              <a:extLst>
                <a:ext uri="{FF2B5EF4-FFF2-40B4-BE49-F238E27FC236}">
                  <a16:creationId xmlns:a16="http://schemas.microsoft.com/office/drawing/2014/main" id="{4F63E051-BF41-D424-3241-A84897D723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555" y="6136881"/>
              <a:ext cx="2917180" cy="2917180"/>
            </a:xfrm>
            <a:prstGeom prst="rect">
              <a:avLst/>
            </a:prstGeom>
          </p:spPr>
        </p:pic>
        <p:pic>
          <p:nvPicPr>
            <p:cNvPr id="10" name="圖片 9">
              <a:extLst>
                <a:ext uri="{FF2B5EF4-FFF2-40B4-BE49-F238E27FC236}">
                  <a16:creationId xmlns:a16="http://schemas.microsoft.com/office/drawing/2014/main" id="{40226361-B968-D2B8-61B2-E911CDB5E5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9097" y="6136881"/>
              <a:ext cx="2917179" cy="2917180"/>
            </a:xfrm>
            <a:prstGeom prst="rect">
              <a:avLst/>
            </a:prstGeom>
          </p:spPr>
        </p:pic>
      </p:grpSp>
    </p:spTree>
    <p:extLst>
      <p:ext uri="{BB962C8B-B14F-4D97-AF65-F5344CB8AC3E}">
        <p14:creationId xmlns:p14="http://schemas.microsoft.com/office/powerpoint/2010/main" val="14004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sz="4200" b="1" spc="300" dirty="0">
                <a:latin typeface="微軟正黑體" panose="020B0604030504040204" pitchFamily="34" charset="-120"/>
                <a:ea typeface="微軟正黑體" panose="020B0604030504040204" pitchFamily="34" charset="-120"/>
              </a:rPr>
              <a:t>圖像辨識應用於工業發展已趨成熟</a:t>
            </a:r>
            <a:endParaRPr lang="zh-TW" altLang="en-US" sz="4200" dirty="0"/>
          </a:p>
        </p:txBody>
      </p:sp>
      <p:sp>
        <p:nvSpPr>
          <p:cNvPr id="4" name="投影片編號版面配置區 3"/>
          <p:cNvSpPr>
            <a:spLocks noGrp="1"/>
          </p:cNvSpPr>
          <p:nvPr>
            <p:ph type="sldNum" sz="quarter" idx="12"/>
          </p:nvPr>
        </p:nvSpPr>
        <p:spPr/>
        <p:txBody>
          <a:bodyPr/>
          <a:lstStyle/>
          <a:p>
            <a:fld id="{73DA0BB7-265A-403C-9275-D587AB510EDC}" type="slidenum">
              <a:rPr lang="en-US" altLang="zh-TW" smtClean="0"/>
              <a:pPr/>
              <a:t>4</a:t>
            </a:fld>
            <a:endParaRPr lang="en-US" dirty="0"/>
          </a:p>
        </p:txBody>
      </p:sp>
      <p:sp>
        <p:nvSpPr>
          <p:cNvPr id="2" name="內容版面配置區 1">
            <a:extLst>
              <a:ext uri="{FF2B5EF4-FFF2-40B4-BE49-F238E27FC236}">
                <a16:creationId xmlns:a16="http://schemas.microsoft.com/office/drawing/2014/main" id="{D978F8B1-01EE-BAE5-964E-EA224F394B4F}"/>
              </a:ext>
            </a:extLst>
          </p:cNvPr>
          <p:cNvSpPr txBox="1">
            <a:spLocks noGrp="1"/>
          </p:cNvSpPr>
          <p:nvPr>
            <p:ph sz="half" idx="1"/>
          </p:nvPr>
        </p:nvSpPr>
        <p:spPr>
          <a:xfrm>
            <a:off x="1631107" y="1592453"/>
            <a:ext cx="9505453" cy="4788875"/>
          </a:xfrm>
          <a:prstGeom prst="rect">
            <a:avLst/>
          </a:prstGeom>
          <a:noFill/>
        </p:spPr>
        <p:txBody>
          <a:bodyPr wrap="square">
            <a:spAutoFit/>
          </a:bodyPr>
          <a:lstStyle/>
          <a:p>
            <a:pPr>
              <a:lnSpc>
                <a:spcPct val="150000"/>
              </a:lnSpc>
              <a:buFont typeface="Arial" panose="020B0604020202020204" pitchFamily="34" charset="0"/>
              <a:buChar char="•"/>
            </a:pPr>
            <a:r>
              <a:rPr lang="zh-TW" altLang="en-US" sz="2800" dirty="0">
                <a:solidFill>
                  <a:srgbClr val="262626"/>
                </a:solidFill>
                <a:latin typeface="Microsoft JhengHei" panose="020B0604030504040204" pitchFamily="34" charset="-120"/>
                <a:ea typeface="Microsoft JhengHei" panose="020B0604030504040204" pitchFamily="34" charset="-120"/>
              </a:rPr>
              <a:t> 高科技</a:t>
            </a:r>
            <a:r>
              <a:rPr lang="en-US" altLang="zh-TW" sz="2800" dirty="0">
                <a:solidFill>
                  <a:srgbClr val="262626"/>
                </a:solidFill>
                <a:latin typeface="Microsoft JhengHei" panose="020B0604030504040204" pitchFamily="34" charset="-120"/>
                <a:ea typeface="Microsoft JhengHei" panose="020B0604030504040204" pitchFamily="34" charset="-120"/>
              </a:rPr>
              <a:t>(</a:t>
            </a:r>
            <a:r>
              <a:rPr lang="zh-TW" altLang="en-US" sz="2800" dirty="0">
                <a:solidFill>
                  <a:srgbClr val="262626"/>
                </a:solidFill>
                <a:latin typeface="Microsoft JhengHei" panose="020B0604030504040204" pitchFamily="34" charset="-120"/>
                <a:ea typeface="Microsoft JhengHei" panose="020B0604030504040204" pitchFamily="34" charset="-120"/>
              </a:rPr>
              <a:t>面板、晶圓、半導體封裝</a:t>
            </a:r>
            <a:r>
              <a:rPr lang="en-US" altLang="zh-TW" sz="2800" dirty="0">
                <a:solidFill>
                  <a:srgbClr val="262626"/>
                </a:solidFill>
                <a:latin typeface="Microsoft JhengHei" panose="020B0604030504040204" pitchFamily="34" charset="-120"/>
                <a:ea typeface="Microsoft JhengHei" panose="020B0604030504040204" pitchFamily="34" charset="-120"/>
              </a:rPr>
              <a:t>…)</a:t>
            </a:r>
          </a:p>
          <a:p>
            <a:pPr>
              <a:lnSpc>
                <a:spcPct val="150000"/>
              </a:lnSpc>
              <a:buFont typeface="Arial" panose="020B0604020202020204" pitchFamily="34" charset="0"/>
              <a:buChar char="•"/>
            </a:pPr>
            <a:r>
              <a:rPr lang="zh-TW" altLang="en-US" sz="2800" dirty="0">
                <a:solidFill>
                  <a:srgbClr val="262626"/>
                </a:solidFill>
                <a:latin typeface="Microsoft JhengHei" panose="020B0604030504040204" pitchFamily="34" charset="-120"/>
                <a:ea typeface="Microsoft JhengHei" panose="020B0604030504040204" pitchFamily="34" charset="-120"/>
              </a:rPr>
              <a:t> 醫學影像分析</a:t>
            </a:r>
          </a:p>
          <a:p>
            <a:pPr>
              <a:lnSpc>
                <a:spcPct val="150000"/>
              </a:lnSpc>
              <a:buFont typeface="Arial" panose="020B0604020202020204" pitchFamily="34" charset="0"/>
              <a:buChar char="•"/>
            </a:pPr>
            <a:r>
              <a:rPr lang="zh-TW" altLang="en-US" sz="2800" dirty="0">
                <a:solidFill>
                  <a:srgbClr val="262626"/>
                </a:solidFill>
                <a:latin typeface="Microsoft JhengHei" panose="020B0604030504040204" pitchFamily="34" charset="-120"/>
                <a:ea typeface="Microsoft JhengHei" panose="020B0604030504040204" pitchFamily="34" charset="-120"/>
              </a:rPr>
              <a:t> 精密金屬加工</a:t>
            </a:r>
          </a:p>
          <a:p>
            <a:pPr>
              <a:lnSpc>
                <a:spcPct val="150000"/>
              </a:lnSpc>
              <a:buFont typeface="Arial" panose="020B0604020202020204" pitchFamily="34" charset="0"/>
              <a:buChar char="•"/>
            </a:pPr>
            <a:r>
              <a:rPr lang="zh-TW" altLang="en-US" sz="2800" dirty="0">
                <a:solidFill>
                  <a:srgbClr val="262626"/>
                </a:solidFill>
                <a:latin typeface="Microsoft JhengHei" panose="020B0604030504040204" pitchFamily="34" charset="-120"/>
                <a:ea typeface="Microsoft JhengHei" panose="020B0604030504040204" pitchFamily="34" charset="-120"/>
              </a:rPr>
              <a:t> 汽機車零組件</a:t>
            </a:r>
          </a:p>
          <a:p>
            <a:pPr>
              <a:lnSpc>
                <a:spcPct val="150000"/>
              </a:lnSpc>
              <a:buFont typeface="Arial" panose="020B0604020202020204" pitchFamily="34" charset="0"/>
              <a:buChar char="•"/>
            </a:pPr>
            <a:r>
              <a:rPr lang="zh-TW" altLang="en-US" sz="2800" dirty="0">
                <a:solidFill>
                  <a:srgbClr val="262626"/>
                </a:solidFill>
                <a:latin typeface="Microsoft JhengHei" panose="020B0604030504040204" pitchFamily="34" charset="-120"/>
                <a:ea typeface="Microsoft JhengHei" panose="020B0604030504040204" pitchFamily="34" charset="-120"/>
              </a:rPr>
              <a:t> 傳統產業</a:t>
            </a:r>
            <a:r>
              <a:rPr lang="en-US" altLang="zh-TW" sz="2800" dirty="0">
                <a:solidFill>
                  <a:srgbClr val="262626"/>
                </a:solidFill>
                <a:latin typeface="Microsoft JhengHei" panose="020B0604030504040204" pitchFamily="34" charset="-120"/>
                <a:ea typeface="Microsoft JhengHei" panose="020B0604030504040204" pitchFamily="34" charset="-120"/>
              </a:rPr>
              <a:t>(</a:t>
            </a:r>
            <a:r>
              <a:rPr lang="zh-TW" altLang="en-US" sz="2800" dirty="0">
                <a:solidFill>
                  <a:srgbClr val="262626"/>
                </a:solidFill>
                <a:latin typeface="Microsoft JhengHei" panose="020B0604030504040204" pitchFamily="34" charset="-120"/>
                <a:ea typeface="Microsoft JhengHei" panose="020B0604030504040204" pitchFamily="34" charset="-120"/>
              </a:rPr>
              <a:t>紡織、製鞋、塑膠、玻璃</a:t>
            </a:r>
            <a:r>
              <a:rPr lang="en-US" altLang="zh-TW" sz="2800" dirty="0">
                <a:solidFill>
                  <a:srgbClr val="262626"/>
                </a:solidFill>
                <a:latin typeface="Microsoft JhengHei" panose="020B0604030504040204" pitchFamily="34" charset="-120"/>
                <a:ea typeface="Microsoft JhengHei" panose="020B0604030504040204" pitchFamily="34" charset="-120"/>
              </a:rPr>
              <a:t>…)</a:t>
            </a:r>
          </a:p>
          <a:p>
            <a:pPr>
              <a:lnSpc>
                <a:spcPct val="150000"/>
              </a:lnSpc>
              <a:buFont typeface="Arial" panose="020B0604020202020204" pitchFamily="34" charset="0"/>
              <a:buChar char="•"/>
            </a:pPr>
            <a:r>
              <a:rPr lang="zh-TW" altLang="en-US" sz="2800" dirty="0">
                <a:solidFill>
                  <a:srgbClr val="262626"/>
                </a:solidFill>
                <a:latin typeface="Microsoft JhengHei" panose="020B0604030504040204" pitchFamily="34" charset="-120"/>
                <a:ea typeface="Microsoft JhengHei" panose="020B0604030504040204" pitchFamily="34" charset="-120"/>
              </a:rPr>
              <a:t> 消費性產品</a:t>
            </a:r>
          </a:p>
        </p:txBody>
      </p:sp>
    </p:spTree>
    <p:extLst>
      <p:ext uri="{BB962C8B-B14F-4D97-AF65-F5344CB8AC3E}">
        <p14:creationId xmlns:p14="http://schemas.microsoft.com/office/powerpoint/2010/main" val="430856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4000" spc="300" dirty="0">
                <a:latin typeface="微軟正黑體" panose="020B0604030504040204" pitchFamily="34" charset="-120"/>
                <a:ea typeface="微軟正黑體" panose="020B0604030504040204" pitchFamily="34" charset="-120"/>
              </a:rPr>
              <a:t>布局與客製變數 </a:t>
            </a:r>
            <a:r>
              <a:rPr lang="en-US" altLang="zh-TW" sz="4000" spc="300" dirty="0">
                <a:latin typeface="微軟正黑體" panose="020B0604030504040204" pitchFamily="34" charset="-120"/>
                <a:ea typeface="微軟正黑體" panose="020B0604030504040204" pitchFamily="34" charset="-120"/>
              </a:rPr>
              <a:t>–</a:t>
            </a:r>
            <a:r>
              <a:rPr lang="zh-TW" altLang="en-US" sz="4000" spc="300" dirty="0">
                <a:latin typeface="微軟正黑體" panose="020B0604030504040204" pitchFamily="34" charset="-120"/>
                <a:ea typeface="微軟正黑體" panose="020B0604030504040204" pitchFamily="34" charset="-120"/>
              </a:rPr>
              <a:t> 年齡偵測</a:t>
            </a:r>
            <a:endParaRPr lang="zh-TW" altLang="en-US" sz="4000" spc="300" dirty="0">
              <a:solidFill>
                <a:srgbClr val="FF6500"/>
              </a:solidFill>
              <a:latin typeface="微軟正黑體" panose="020B0604030504040204" pitchFamily="34" charset="-120"/>
              <a:ea typeface="微軟正黑體" panose="020B0604030504040204" pitchFamily="34" charset="-120"/>
            </a:endParaRP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40</a:t>
            </a:fld>
            <a:endParaRPr lang="zh-TW" altLang="en-US" dirty="0"/>
          </a:p>
        </p:txBody>
      </p:sp>
      <p:graphicFrame>
        <p:nvGraphicFramePr>
          <p:cNvPr id="2" name="表格 5">
            <a:extLst>
              <a:ext uri="{FF2B5EF4-FFF2-40B4-BE49-F238E27FC236}">
                <a16:creationId xmlns:a16="http://schemas.microsoft.com/office/drawing/2014/main" id="{C3E17AB6-6689-6E20-C547-8F8087EDE290}"/>
              </a:ext>
            </a:extLst>
          </p:cNvPr>
          <p:cNvGraphicFramePr>
            <a:graphicFrameLocks noGrp="1"/>
          </p:cNvGraphicFramePr>
          <p:nvPr>
            <p:extLst>
              <p:ext uri="{D42A27DB-BD31-4B8C-83A1-F6EECF244321}">
                <p14:modId xmlns:p14="http://schemas.microsoft.com/office/powerpoint/2010/main" val="1484261448"/>
              </p:ext>
            </p:extLst>
          </p:nvPr>
        </p:nvGraphicFramePr>
        <p:xfrm>
          <a:off x="263352" y="1700808"/>
          <a:ext cx="11505600" cy="3983607"/>
        </p:xfrm>
        <a:graphic>
          <a:graphicData uri="http://schemas.openxmlformats.org/drawingml/2006/table">
            <a:tbl>
              <a:tblPr firstRow="1" bandRow="1">
                <a:tableStyleId>{00A15C55-8517-42AA-B614-E9B94910E393}</a:tableStyleId>
              </a:tblPr>
              <a:tblGrid>
                <a:gridCol w="2876400">
                  <a:extLst>
                    <a:ext uri="{9D8B030D-6E8A-4147-A177-3AD203B41FA5}">
                      <a16:colId xmlns:a16="http://schemas.microsoft.com/office/drawing/2014/main" val="232097710"/>
                    </a:ext>
                  </a:extLst>
                </a:gridCol>
                <a:gridCol w="2876400">
                  <a:extLst>
                    <a:ext uri="{9D8B030D-6E8A-4147-A177-3AD203B41FA5}">
                      <a16:colId xmlns:a16="http://schemas.microsoft.com/office/drawing/2014/main" val="71457613"/>
                    </a:ext>
                  </a:extLst>
                </a:gridCol>
                <a:gridCol w="2876400">
                  <a:extLst>
                    <a:ext uri="{9D8B030D-6E8A-4147-A177-3AD203B41FA5}">
                      <a16:colId xmlns:a16="http://schemas.microsoft.com/office/drawing/2014/main" val="3218035806"/>
                    </a:ext>
                  </a:extLst>
                </a:gridCol>
                <a:gridCol w="2876400">
                  <a:extLst>
                    <a:ext uri="{9D8B030D-6E8A-4147-A177-3AD203B41FA5}">
                      <a16:colId xmlns:a16="http://schemas.microsoft.com/office/drawing/2014/main" val="3133826941"/>
                    </a:ext>
                  </a:extLst>
                </a:gridCol>
              </a:tblGrid>
              <a:tr h="468159">
                <a:tc>
                  <a:txBody>
                    <a:bodyPr/>
                    <a:lstStyle/>
                    <a:p>
                      <a:pPr algn="ctr"/>
                      <a:r>
                        <a:rPr lang="zh-TW" altLang="en-US" sz="1800" b="1" kern="1200" dirty="0">
                          <a:solidFill>
                            <a:schemeClr val="bg1"/>
                          </a:solidFill>
                          <a:latin typeface="微軟正黑體" panose="020B0604030504040204" pitchFamily="34" charset="-120"/>
                          <a:ea typeface="微軟正黑體" panose="020B0604030504040204" pitchFamily="34" charset="-120"/>
                        </a:rPr>
                        <a:t>小孩人臉面積比高</a:t>
                      </a:r>
                      <a:endParaRPr lang="zh-TW" altLang="en-US" sz="1800" b="1" kern="1200" dirty="0">
                        <a:solidFill>
                          <a:schemeClr val="bg1"/>
                        </a:solidFill>
                        <a:latin typeface="微軟正黑體" panose="020B0604030504040204" pitchFamily="34" charset="-120"/>
                        <a:ea typeface="微軟正黑體" panose="020B0604030504040204" pitchFamily="34"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微軟正黑體" panose="020B0604030504040204" pitchFamily="34" charset="-120"/>
                          <a:ea typeface="微軟正黑體" panose="020B0604030504040204" pitchFamily="34" charset="-120"/>
                        </a:rPr>
                        <a:t>小孩人臉面積比低</a:t>
                      </a:r>
                      <a:endParaRPr lang="zh-TW" altLang="en-US" sz="1800" b="1" kern="1200" dirty="0">
                        <a:solidFill>
                          <a:schemeClr val="bg1"/>
                        </a:solidFill>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zh-TW" altLang="en-US" sz="1800" b="1" kern="1200" dirty="0">
                          <a:solidFill>
                            <a:schemeClr val="bg1"/>
                          </a:solidFill>
                          <a:latin typeface="微軟正黑體" panose="020B0604030504040204" pitchFamily="34" charset="-120"/>
                          <a:ea typeface="微軟正黑體" panose="020B0604030504040204" pitchFamily="34" charset="-120"/>
                        </a:rPr>
                        <a:t>成人人臉面積比高</a:t>
                      </a:r>
                      <a:endParaRPr lang="zh-TW" altLang="en-US" sz="1800" b="1" kern="1200" dirty="0">
                        <a:solidFill>
                          <a:schemeClr val="bg1"/>
                        </a:solidFill>
                        <a:latin typeface="微軟正黑體" panose="020B0604030504040204" pitchFamily="34" charset="-120"/>
                        <a:ea typeface="微軟正黑體" panose="020B0604030504040204" pitchFamily="34"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微軟正黑體" panose="020B0604030504040204" pitchFamily="34" charset="-120"/>
                          <a:ea typeface="微軟正黑體" panose="020B0604030504040204" pitchFamily="34" charset="-120"/>
                        </a:rPr>
                        <a:t>成人人臉面積比低</a:t>
                      </a:r>
                      <a:endParaRPr lang="zh-TW" altLang="en-US" sz="1800" b="1" kern="1200" dirty="0">
                        <a:solidFill>
                          <a:schemeClr val="bg1"/>
                        </a:solidFill>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3534295601"/>
                  </a:ext>
                </a:extLst>
              </a:tr>
              <a:tr h="3515448">
                <a:tc>
                  <a:txBody>
                    <a:bodyPr/>
                    <a:lstStyle/>
                    <a:p>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tc>
                <a:tc>
                  <a:txBody>
                    <a:bodyPr/>
                    <a:lstStyle/>
                    <a:p>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tc>
                <a:tc>
                  <a:txBody>
                    <a:bodyPr/>
                    <a:lstStyle/>
                    <a:p>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tc>
                <a:tc>
                  <a:txBody>
                    <a:bodyPr/>
                    <a:lstStyle/>
                    <a:p>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tc>
                <a:extLst>
                  <a:ext uri="{0D108BD9-81ED-4DB2-BD59-A6C34878D82A}">
                    <a16:rowId xmlns:a16="http://schemas.microsoft.com/office/drawing/2014/main" val="801712603"/>
                  </a:ext>
                </a:extLst>
              </a:tr>
            </a:tbl>
          </a:graphicData>
        </a:graphic>
      </p:graphicFrame>
      <p:pic>
        <p:nvPicPr>
          <p:cNvPr id="3" name="圖片 2">
            <a:extLst>
              <a:ext uri="{FF2B5EF4-FFF2-40B4-BE49-F238E27FC236}">
                <a16:creationId xmlns:a16="http://schemas.microsoft.com/office/drawing/2014/main" id="{7F384900-7FCE-F12E-A2C1-207CC38BD2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212" y="2322090"/>
            <a:ext cx="2592705" cy="3239770"/>
          </a:xfrm>
          <a:prstGeom prst="rect">
            <a:avLst/>
          </a:prstGeom>
        </p:spPr>
      </p:pic>
      <p:pic>
        <p:nvPicPr>
          <p:cNvPr id="4" name="圖片 3">
            <a:extLst>
              <a:ext uri="{FF2B5EF4-FFF2-40B4-BE49-F238E27FC236}">
                <a16:creationId xmlns:a16="http://schemas.microsoft.com/office/drawing/2014/main" id="{A5BEB9E7-DC6B-2654-DC45-1875D7148E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9777" y="2322090"/>
            <a:ext cx="2704775" cy="3239770"/>
          </a:xfrm>
          <a:prstGeom prst="rect">
            <a:avLst/>
          </a:prstGeom>
        </p:spPr>
      </p:pic>
      <p:pic>
        <p:nvPicPr>
          <p:cNvPr id="5" name="圖片 4">
            <a:extLst>
              <a:ext uri="{FF2B5EF4-FFF2-40B4-BE49-F238E27FC236}">
                <a16:creationId xmlns:a16="http://schemas.microsoft.com/office/drawing/2014/main" id="{5576A9FE-5AB2-0FA2-1C9F-B412F59139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8395" y="2322090"/>
            <a:ext cx="2600958" cy="3239770"/>
          </a:xfrm>
          <a:prstGeom prst="rect">
            <a:avLst/>
          </a:prstGeom>
        </p:spPr>
      </p:pic>
      <p:pic>
        <p:nvPicPr>
          <p:cNvPr id="6" name="圖片 5">
            <a:extLst>
              <a:ext uri="{FF2B5EF4-FFF2-40B4-BE49-F238E27FC236}">
                <a16:creationId xmlns:a16="http://schemas.microsoft.com/office/drawing/2014/main" id="{4B5A2627-7048-D1EB-3B7C-CFA6036D6C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3196" y="2322090"/>
            <a:ext cx="2722092" cy="3239770"/>
          </a:xfrm>
          <a:prstGeom prst="rect">
            <a:avLst/>
          </a:prstGeom>
        </p:spPr>
      </p:pic>
    </p:spTree>
    <p:extLst>
      <p:ext uri="{BB962C8B-B14F-4D97-AF65-F5344CB8AC3E}">
        <p14:creationId xmlns:p14="http://schemas.microsoft.com/office/powerpoint/2010/main" val="3766770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914400" y="1238895"/>
            <a:ext cx="10363200" cy="1974081"/>
          </a:xfrm>
        </p:spPr>
        <p:txBody>
          <a:bodyPr>
            <a:normAutofit fontScale="90000"/>
          </a:bodyPr>
          <a:lstStyle/>
          <a:p>
            <a:r>
              <a:rPr lang="zh-TW" altLang="en-US" dirty="0"/>
              <a:t>早午餐產業</a:t>
            </a:r>
            <a:br>
              <a:rPr lang="en-US" altLang="zh-TW" dirty="0"/>
            </a:br>
            <a:r>
              <a:rPr lang="zh-TW" altLang="en-US" dirty="0"/>
              <a:t>圖像診斷與建議</a:t>
            </a:r>
          </a:p>
        </p:txBody>
      </p:sp>
    </p:spTree>
    <p:extLst>
      <p:ext uri="{BB962C8B-B14F-4D97-AF65-F5344CB8AC3E}">
        <p14:creationId xmlns:p14="http://schemas.microsoft.com/office/powerpoint/2010/main" val="1520906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30655"/>
            <a:ext cx="4946650" cy="781050"/>
          </a:xfrm>
        </p:spPr>
        <p:txBody>
          <a:bodyPr>
            <a:normAutofit fontScale="90000"/>
          </a:bodyPr>
          <a:lstStyle/>
          <a:p>
            <a:r>
              <a:rPr lang="zh-TW" altLang="en-US" sz="3200" b="1" dirty="0">
                <a:latin typeface="微軟正黑體" panose="020B0604030504040204" pitchFamily="34" charset="-120"/>
                <a:ea typeface="微軟正黑體" panose="020B0604030504040204" pitchFamily="34" charset="-120"/>
              </a:rPr>
              <a:t>早午餐產業 </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建議規則範例</a:t>
            </a:r>
            <a:r>
              <a:rPr lang="en-US" altLang="zh-TW" sz="3200" b="1" dirty="0">
                <a:latin typeface="微軟正黑體" panose="020B0604030504040204" pitchFamily="34" charset="-120"/>
                <a:ea typeface="微軟正黑體" panose="020B0604030504040204" pitchFamily="34" charset="-120"/>
              </a:rPr>
              <a:t>1</a:t>
            </a:r>
            <a:endParaRPr lang="zh-TW" altLang="en-US" sz="3200" b="1" dirty="0">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5660E07A-1D21-35A6-6CF0-C8A983EC6D2E}"/>
              </a:ext>
            </a:extLst>
          </p:cNvPr>
          <p:cNvSpPr txBox="1">
            <a:spLocks/>
          </p:cNvSpPr>
          <p:nvPr/>
        </p:nvSpPr>
        <p:spPr>
          <a:xfrm>
            <a:off x="838200" y="348688"/>
            <a:ext cx="10515600" cy="226746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{"advice":["(brown &gt; 0.103)","(GLCM contrast - hue &gt; 0.065)"] </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增加棕色：建議增加照片中的棕色元素</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增加色彩多元性：建議使照片中背景或商品的色彩越多元</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亦即數值越高，代表照片中點像素之間顏色對比度越大</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建議提升棕色比例，給人溫暖、有精神的感受，保有味覺想像，並提升色彩多元性可給人明朗與繽紛的感受。 </a:t>
            </a:r>
          </a:p>
        </p:txBody>
      </p:sp>
      <p:cxnSp>
        <p:nvCxnSpPr>
          <p:cNvPr id="11" name="直線接點 10">
            <a:extLst>
              <a:ext uri="{FF2B5EF4-FFF2-40B4-BE49-F238E27FC236}">
                <a16:creationId xmlns:a16="http://schemas.microsoft.com/office/drawing/2014/main" id="{B7A81E7C-9BA1-3379-3E87-6962F477FB6F}"/>
              </a:ext>
            </a:extLst>
          </p:cNvPr>
          <p:cNvCxnSpPr>
            <a:cxnSpLocks/>
          </p:cNvCxnSpPr>
          <p:nvPr/>
        </p:nvCxnSpPr>
        <p:spPr>
          <a:xfrm>
            <a:off x="4922495" y="2508155"/>
            <a:ext cx="0" cy="4286815"/>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12" name="文字版面配置區 7">
            <a:extLst>
              <a:ext uri="{FF2B5EF4-FFF2-40B4-BE49-F238E27FC236}">
                <a16:creationId xmlns:a16="http://schemas.microsoft.com/office/drawing/2014/main" id="{7D47E603-5CBA-CBAA-31F3-68EB84BB9E4C}"/>
              </a:ext>
            </a:extLst>
          </p:cNvPr>
          <p:cNvSpPr txBox="1">
            <a:spLocks/>
          </p:cNvSpPr>
          <p:nvPr/>
        </p:nvSpPr>
        <p:spPr>
          <a:xfrm>
            <a:off x="1401154" y="2400155"/>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版面配置區 7">
            <a:extLst>
              <a:ext uri="{FF2B5EF4-FFF2-40B4-BE49-F238E27FC236}">
                <a16:creationId xmlns:a16="http://schemas.microsoft.com/office/drawing/2014/main" id="{4D643231-FCB0-0368-EAA1-DB81D474458D}"/>
              </a:ext>
            </a:extLst>
          </p:cNvPr>
          <p:cNvSpPr txBox="1">
            <a:spLocks/>
          </p:cNvSpPr>
          <p:nvPr/>
        </p:nvSpPr>
        <p:spPr>
          <a:xfrm>
            <a:off x="7004573" y="2381963"/>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14" name="圖片 13">
            <a:extLst>
              <a:ext uri="{FF2B5EF4-FFF2-40B4-BE49-F238E27FC236}">
                <a16:creationId xmlns:a16="http://schemas.microsoft.com/office/drawing/2014/main" id="{2EDBA36F-6D16-C47B-DB3D-92851CD295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5067" y="2723986"/>
            <a:ext cx="2741677" cy="3429000"/>
          </a:xfrm>
          <a:prstGeom prst="rect">
            <a:avLst/>
          </a:prstGeom>
        </p:spPr>
      </p:pic>
      <p:pic>
        <p:nvPicPr>
          <p:cNvPr id="17" name="圖片 16">
            <a:extLst>
              <a:ext uri="{FF2B5EF4-FFF2-40B4-BE49-F238E27FC236}">
                <a16:creationId xmlns:a16="http://schemas.microsoft.com/office/drawing/2014/main" id="{755E5A88-1189-0FC9-E8A0-28233B58B0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6275" y="2723986"/>
            <a:ext cx="2743200" cy="3429000"/>
          </a:xfrm>
          <a:prstGeom prst="rect">
            <a:avLst/>
          </a:prstGeom>
        </p:spPr>
      </p:pic>
      <p:pic>
        <p:nvPicPr>
          <p:cNvPr id="19" name="圖片 18">
            <a:extLst>
              <a:ext uri="{FF2B5EF4-FFF2-40B4-BE49-F238E27FC236}">
                <a16:creationId xmlns:a16="http://schemas.microsoft.com/office/drawing/2014/main" id="{077DBB75-0E0B-75A8-FAA3-79EF028EDF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861" y="3320886"/>
            <a:ext cx="3666816" cy="2444544"/>
          </a:xfrm>
          <a:prstGeom prst="rect">
            <a:avLst/>
          </a:prstGeom>
        </p:spPr>
      </p:pic>
      <p:sp>
        <p:nvSpPr>
          <p:cNvPr id="5" name="文字方塊 4">
            <a:extLst>
              <a:ext uri="{FF2B5EF4-FFF2-40B4-BE49-F238E27FC236}">
                <a16:creationId xmlns:a16="http://schemas.microsoft.com/office/drawing/2014/main" id="{2DA3FEFB-3C8E-5483-513B-9508276C7E7A}"/>
              </a:ext>
            </a:extLst>
          </p:cNvPr>
          <p:cNvSpPr txBox="1"/>
          <p:nvPr/>
        </p:nvSpPr>
        <p:spPr>
          <a:xfrm>
            <a:off x="805861" y="6231265"/>
            <a:ext cx="3666816" cy="261610"/>
          </a:xfrm>
          <a:prstGeom prst="rect">
            <a:avLst/>
          </a:prstGeom>
          <a:noFill/>
        </p:spPr>
        <p:txBody>
          <a:bodyPr wrap="square">
            <a:spAutoFit/>
          </a:bodyPr>
          <a:lstStyle/>
          <a:p>
            <a:pPr algn="ctr"/>
            <a:r>
              <a:rPr lang="en-US" altLang="zh-TW" sz="1100" dirty="0">
                <a:hlinkClick r:id="rId6"/>
              </a:rPr>
              <a:t>https://www.instagram.com/p/CZ6zE-DP4xI/</a:t>
            </a:r>
            <a:endParaRPr lang="en-US" altLang="zh-TW" sz="1100" dirty="0"/>
          </a:p>
        </p:txBody>
      </p:sp>
      <p:sp>
        <p:nvSpPr>
          <p:cNvPr id="6" name="文字方塊 5">
            <a:extLst>
              <a:ext uri="{FF2B5EF4-FFF2-40B4-BE49-F238E27FC236}">
                <a16:creationId xmlns:a16="http://schemas.microsoft.com/office/drawing/2014/main" id="{7BB1391A-5741-E91A-22BE-9E4B31A3C974}"/>
              </a:ext>
            </a:extLst>
          </p:cNvPr>
          <p:cNvSpPr txBox="1"/>
          <p:nvPr/>
        </p:nvSpPr>
        <p:spPr>
          <a:xfrm>
            <a:off x="5422170" y="6231265"/>
            <a:ext cx="2834430" cy="261610"/>
          </a:xfrm>
          <a:prstGeom prst="rect">
            <a:avLst/>
          </a:prstGeom>
          <a:noFill/>
        </p:spPr>
        <p:txBody>
          <a:bodyPr wrap="square">
            <a:spAutoFit/>
          </a:bodyPr>
          <a:lstStyle/>
          <a:p>
            <a:pPr algn="ctr"/>
            <a:r>
              <a:rPr lang="en-US" altLang="zh-TW" sz="1100" dirty="0">
                <a:hlinkClick r:id="rId7"/>
              </a:rPr>
              <a:t>https://www.instagram.com/p/CeWFcYzPzi4/</a:t>
            </a:r>
            <a:endParaRPr lang="en-US" altLang="zh-TW" sz="1100" dirty="0"/>
          </a:p>
        </p:txBody>
      </p:sp>
      <p:sp>
        <p:nvSpPr>
          <p:cNvPr id="7" name="文字方塊 6">
            <a:extLst>
              <a:ext uri="{FF2B5EF4-FFF2-40B4-BE49-F238E27FC236}">
                <a16:creationId xmlns:a16="http://schemas.microsoft.com/office/drawing/2014/main" id="{5A07C84E-1A78-588D-6DB8-781C5346A3CC}"/>
              </a:ext>
            </a:extLst>
          </p:cNvPr>
          <p:cNvSpPr txBox="1"/>
          <p:nvPr/>
        </p:nvSpPr>
        <p:spPr>
          <a:xfrm>
            <a:off x="8710660" y="6236305"/>
            <a:ext cx="2834430" cy="261610"/>
          </a:xfrm>
          <a:prstGeom prst="rect">
            <a:avLst/>
          </a:prstGeom>
          <a:noFill/>
        </p:spPr>
        <p:txBody>
          <a:bodyPr wrap="square">
            <a:spAutoFit/>
          </a:bodyPr>
          <a:lstStyle/>
          <a:p>
            <a:pPr algn="ctr"/>
            <a:r>
              <a:rPr lang="en-US" altLang="zh-TW" sz="1100" dirty="0">
                <a:hlinkClick r:id="rId8"/>
              </a:rPr>
              <a:t>https://www.instagram.com/p/Ccu9_RsPEhh/</a:t>
            </a:r>
            <a:endParaRPr lang="en-US" altLang="zh-TW" sz="1100" dirty="0"/>
          </a:p>
        </p:txBody>
      </p:sp>
      <p:sp>
        <p:nvSpPr>
          <p:cNvPr id="8" name="投影片編號版面配置區 4">
            <a:extLst>
              <a:ext uri="{FF2B5EF4-FFF2-40B4-BE49-F238E27FC236}">
                <a16:creationId xmlns:a16="http://schemas.microsoft.com/office/drawing/2014/main" id="{44860E71-F9E4-DD67-E7D1-17B5CFCEB3F2}"/>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42</a:t>
            </a:fld>
            <a:endParaRPr lang="zh-TW" altLang="en-US" dirty="0"/>
          </a:p>
        </p:txBody>
      </p:sp>
    </p:spTree>
    <p:extLst>
      <p:ext uri="{BB962C8B-B14F-4D97-AF65-F5344CB8AC3E}">
        <p14:creationId xmlns:p14="http://schemas.microsoft.com/office/powerpoint/2010/main" val="3746833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47260"/>
            <a:ext cx="4946650" cy="781050"/>
          </a:xfrm>
        </p:spPr>
        <p:txBody>
          <a:bodyPr>
            <a:normAutofit fontScale="90000"/>
          </a:bodyPr>
          <a:lstStyle/>
          <a:p>
            <a:r>
              <a:rPr lang="zh-TW" altLang="en-US" sz="3200" b="1" dirty="0">
                <a:latin typeface="微軟正黑體" panose="020B0604030504040204" pitchFamily="34" charset="-120"/>
                <a:ea typeface="微軟正黑體" panose="020B0604030504040204" pitchFamily="34" charset="-120"/>
              </a:rPr>
              <a:t>早午餐產業 </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建議規則範例</a:t>
            </a:r>
            <a:r>
              <a:rPr lang="en-US" altLang="zh-TW" sz="3200" b="1" dirty="0"/>
              <a:t>2</a:t>
            </a:r>
            <a:endParaRPr lang="zh-TW" altLang="en-US" sz="3200" b="1" dirty="0">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5660E07A-1D21-35A6-6CF0-C8A983EC6D2E}"/>
              </a:ext>
            </a:extLst>
          </p:cNvPr>
          <p:cNvSpPr txBox="1">
            <a:spLocks/>
          </p:cNvSpPr>
          <p:nvPr/>
        </p:nvSpPr>
        <p:spPr>
          <a:xfrm>
            <a:off x="838200" y="1092570"/>
            <a:ext cx="10515600" cy="100120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{"advice":["(black &lt;= 0.023)","(brown &gt; 0.109)"]}</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減少黑色：建議減少照片中的黑色元素</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增加棕色：建議增加照片中的棕色元素</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建議提升棕色比例，給人溫暖、有精神的感受，並保有味覺想像。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12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endParaRPr>
          </a:p>
        </p:txBody>
      </p:sp>
      <p:cxnSp>
        <p:nvCxnSpPr>
          <p:cNvPr id="11" name="直線接點 10">
            <a:extLst>
              <a:ext uri="{FF2B5EF4-FFF2-40B4-BE49-F238E27FC236}">
                <a16:creationId xmlns:a16="http://schemas.microsoft.com/office/drawing/2014/main" id="{B7A81E7C-9BA1-3379-3E87-6962F477FB6F}"/>
              </a:ext>
            </a:extLst>
          </p:cNvPr>
          <p:cNvCxnSpPr>
            <a:cxnSpLocks/>
          </p:cNvCxnSpPr>
          <p:nvPr/>
        </p:nvCxnSpPr>
        <p:spPr>
          <a:xfrm>
            <a:off x="4592568" y="2093778"/>
            <a:ext cx="0" cy="4701192"/>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12" name="文字版面配置區 7">
            <a:extLst>
              <a:ext uri="{FF2B5EF4-FFF2-40B4-BE49-F238E27FC236}">
                <a16:creationId xmlns:a16="http://schemas.microsoft.com/office/drawing/2014/main" id="{7D47E603-5CBA-CBAA-31F3-68EB84BB9E4C}"/>
              </a:ext>
            </a:extLst>
          </p:cNvPr>
          <p:cNvSpPr txBox="1">
            <a:spLocks/>
          </p:cNvSpPr>
          <p:nvPr/>
        </p:nvSpPr>
        <p:spPr>
          <a:xfrm>
            <a:off x="1401154" y="2203515"/>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版面配置區 7">
            <a:extLst>
              <a:ext uri="{FF2B5EF4-FFF2-40B4-BE49-F238E27FC236}">
                <a16:creationId xmlns:a16="http://schemas.microsoft.com/office/drawing/2014/main" id="{4D643231-FCB0-0368-EAA1-DB81D474458D}"/>
              </a:ext>
            </a:extLst>
          </p:cNvPr>
          <p:cNvSpPr txBox="1">
            <a:spLocks/>
          </p:cNvSpPr>
          <p:nvPr/>
        </p:nvSpPr>
        <p:spPr>
          <a:xfrm>
            <a:off x="6945580" y="2203515"/>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A</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descr="一張含有 桌, 食物, 盤, 室內 的圖片&#10;&#10;自動產生的描述">
            <a:extLst>
              <a:ext uri="{FF2B5EF4-FFF2-40B4-BE49-F238E27FC236}">
                <a16:creationId xmlns:a16="http://schemas.microsoft.com/office/drawing/2014/main" id="{222DC9CD-0B42-81DC-3070-3B734C7AA1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4150" y="2704006"/>
            <a:ext cx="2860677" cy="3575846"/>
          </a:xfrm>
          <a:prstGeom prst="rect">
            <a:avLst/>
          </a:prstGeom>
        </p:spPr>
      </p:pic>
      <p:pic>
        <p:nvPicPr>
          <p:cNvPr id="10" name="圖片 9" descr="一張含有 食物, 盤, 室內, 碗盤 的圖片&#10;&#10;自動產生的描述">
            <a:extLst>
              <a:ext uri="{FF2B5EF4-FFF2-40B4-BE49-F238E27FC236}">
                <a16:creationId xmlns:a16="http://schemas.microsoft.com/office/drawing/2014/main" id="{C6BBF0B3-70D6-2124-7080-367440B14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156" y="2704004"/>
            <a:ext cx="2860677" cy="3575847"/>
          </a:xfrm>
          <a:prstGeom prst="rect">
            <a:avLst/>
          </a:prstGeom>
        </p:spPr>
      </p:pic>
      <p:pic>
        <p:nvPicPr>
          <p:cNvPr id="16" name="圖片 15" descr="一張含有 食物, 桌, 盤, 木製的 的圖片&#10;&#10;自動產生的描述">
            <a:extLst>
              <a:ext uri="{FF2B5EF4-FFF2-40B4-BE49-F238E27FC236}">
                <a16:creationId xmlns:a16="http://schemas.microsoft.com/office/drawing/2014/main" id="{98CF2580-8E3E-43C3-FAC0-C7CDDB5827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0600" y="2704004"/>
            <a:ext cx="2860678" cy="3575847"/>
          </a:xfrm>
          <a:prstGeom prst="rect">
            <a:avLst/>
          </a:prstGeom>
        </p:spPr>
      </p:pic>
      <p:sp>
        <p:nvSpPr>
          <p:cNvPr id="5" name="文字方塊 4">
            <a:extLst>
              <a:ext uri="{FF2B5EF4-FFF2-40B4-BE49-F238E27FC236}">
                <a16:creationId xmlns:a16="http://schemas.microsoft.com/office/drawing/2014/main" id="{AF5063F7-FAEB-4EFF-6479-0EA8BD38E449}"/>
              </a:ext>
            </a:extLst>
          </p:cNvPr>
          <p:cNvSpPr txBox="1"/>
          <p:nvPr/>
        </p:nvSpPr>
        <p:spPr>
          <a:xfrm>
            <a:off x="927158" y="6362070"/>
            <a:ext cx="3092671" cy="261610"/>
          </a:xfrm>
          <a:prstGeom prst="rect">
            <a:avLst/>
          </a:prstGeom>
          <a:noFill/>
        </p:spPr>
        <p:txBody>
          <a:bodyPr wrap="square">
            <a:spAutoFit/>
          </a:bodyPr>
          <a:lstStyle/>
          <a:p>
            <a:pPr algn="ctr"/>
            <a:r>
              <a:rPr lang="en-US" altLang="zh-TW" sz="1100" dirty="0">
                <a:hlinkClick r:id="rId6"/>
              </a:rPr>
              <a:t>https://www.instagram.com/p/CckIU32rhOM/</a:t>
            </a:r>
            <a:endParaRPr lang="en-US" altLang="zh-TW" sz="1100" dirty="0"/>
          </a:p>
        </p:txBody>
      </p:sp>
      <p:sp>
        <p:nvSpPr>
          <p:cNvPr id="7" name="文字方塊 6">
            <a:extLst>
              <a:ext uri="{FF2B5EF4-FFF2-40B4-BE49-F238E27FC236}">
                <a16:creationId xmlns:a16="http://schemas.microsoft.com/office/drawing/2014/main" id="{704EE1CC-B95C-7715-B181-2270792E84EB}"/>
              </a:ext>
            </a:extLst>
          </p:cNvPr>
          <p:cNvSpPr txBox="1"/>
          <p:nvPr/>
        </p:nvSpPr>
        <p:spPr>
          <a:xfrm>
            <a:off x="8545463" y="6362070"/>
            <a:ext cx="2990951" cy="261610"/>
          </a:xfrm>
          <a:prstGeom prst="rect">
            <a:avLst/>
          </a:prstGeom>
          <a:noFill/>
        </p:spPr>
        <p:txBody>
          <a:bodyPr wrap="square">
            <a:spAutoFit/>
          </a:bodyPr>
          <a:lstStyle/>
          <a:p>
            <a:pPr algn="ctr"/>
            <a:r>
              <a:rPr lang="en-US" altLang="zh-TW" sz="1100" dirty="0">
                <a:hlinkClick r:id="rId7"/>
              </a:rPr>
              <a:t>https://www.instagram.com/p/CZqUNOhvDQO/</a:t>
            </a:r>
            <a:endParaRPr lang="en-US" altLang="zh-TW" sz="1100" dirty="0"/>
          </a:p>
        </p:txBody>
      </p:sp>
      <p:sp>
        <p:nvSpPr>
          <p:cNvPr id="8" name="文字方塊 7">
            <a:extLst>
              <a:ext uri="{FF2B5EF4-FFF2-40B4-BE49-F238E27FC236}">
                <a16:creationId xmlns:a16="http://schemas.microsoft.com/office/drawing/2014/main" id="{28A1505F-442B-4B64-AE91-9C747901A849}"/>
              </a:ext>
            </a:extLst>
          </p:cNvPr>
          <p:cNvSpPr txBox="1"/>
          <p:nvPr/>
        </p:nvSpPr>
        <p:spPr>
          <a:xfrm>
            <a:off x="5184148" y="6362070"/>
            <a:ext cx="2860677" cy="261610"/>
          </a:xfrm>
          <a:prstGeom prst="rect">
            <a:avLst/>
          </a:prstGeom>
          <a:noFill/>
        </p:spPr>
        <p:txBody>
          <a:bodyPr wrap="square">
            <a:spAutoFit/>
          </a:bodyPr>
          <a:lstStyle/>
          <a:p>
            <a:pPr algn="ctr"/>
            <a:r>
              <a:rPr lang="en-US" altLang="zh-TW" sz="1100" dirty="0">
                <a:hlinkClick r:id="rId8"/>
              </a:rPr>
              <a:t>https://www.instagram.com/p/CY3hbFwvv2E/</a:t>
            </a:r>
            <a:endParaRPr lang="en-US" altLang="zh-TW" sz="1100" dirty="0"/>
          </a:p>
        </p:txBody>
      </p:sp>
      <p:sp>
        <p:nvSpPr>
          <p:cNvPr id="9" name="投影片編號版面配置區 4">
            <a:extLst>
              <a:ext uri="{FF2B5EF4-FFF2-40B4-BE49-F238E27FC236}">
                <a16:creationId xmlns:a16="http://schemas.microsoft.com/office/drawing/2014/main" id="{0A8B42F8-0C25-0DFC-670C-6EEB919F9F8B}"/>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43</a:t>
            </a:fld>
            <a:endParaRPr lang="zh-TW" altLang="en-US" dirty="0"/>
          </a:p>
        </p:txBody>
      </p:sp>
    </p:spTree>
    <p:extLst>
      <p:ext uri="{BB962C8B-B14F-4D97-AF65-F5344CB8AC3E}">
        <p14:creationId xmlns:p14="http://schemas.microsoft.com/office/powerpoint/2010/main" val="916839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71450"/>
            <a:ext cx="4946650" cy="781050"/>
          </a:xfrm>
        </p:spPr>
        <p:txBody>
          <a:bodyPr>
            <a:normAutofit fontScale="90000"/>
          </a:bodyPr>
          <a:lstStyle/>
          <a:p>
            <a:r>
              <a:rPr lang="zh-TW" altLang="en-US" sz="3200" b="1" dirty="0">
                <a:latin typeface="微軟正黑體" panose="020B0604030504040204" pitchFamily="34" charset="-120"/>
                <a:ea typeface="微軟正黑體" panose="020B0604030504040204" pitchFamily="34" charset="-120"/>
              </a:rPr>
              <a:t>早午餐產業 </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建議規則範例</a:t>
            </a:r>
            <a:r>
              <a:rPr lang="en-US" altLang="zh-TW" sz="3200" b="1" dirty="0"/>
              <a:t>3</a:t>
            </a:r>
            <a:endParaRPr lang="zh-TW" altLang="en-US" sz="3200" b="1" dirty="0">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5660E07A-1D21-35A6-6CF0-C8A983EC6D2E}"/>
              </a:ext>
            </a:extLst>
          </p:cNvPr>
          <p:cNvSpPr txBox="1">
            <a:spLocks/>
          </p:cNvSpPr>
          <p:nvPr/>
        </p:nvSpPr>
        <p:spPr>
          <a:xfrm>
            <a:off x="838200" y="1254543"/>
            <a:ext cx="10515600" cy="100120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{"advice":["(GLCM contrast - hue &gt; 0.068)","(brown &gt; 0.075)"]}</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增加色彩多元性：建議使照片中背景或商品的色彩越多元</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亦即數值越高，代表照片中點像素之間顏色對比度越大</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增加棕色：建議增加照片中的棕色元素，使照片呈現溫暖、有精神的感覺</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建議提升色彩多元性可給人明朗與繽紛的感受，並提升棕色比例，營造溫暖、有精神的氛圍，並保有味覺想像。 </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1" name="直線接點 10">
            <a:extLst>
              <a:ext uri="{FF2B5EF4-FFF2-40B4-BE49-F238E27FC236}">
                <a16:creationId xmlns:a16="http://schemas.microsoft.com/office/drawing/2014/main" id="{B7A81E7C-9BA1-3379-3E87-6962F477FB6F}"/>
              </a:ext>
            </a:extLst>
          </p:cNvPr>
          <p:cNvCxnSpPr>
            <a:cxnSpLocks/>
          </p:cNvCxnSpPr>
          <p:nvPr/>
        </p:nvCxnSpPr>
        <p:spPr>
          <a:xfrm>
            <a:off x="4729715" y="2255585"/>
            <a:ext cx="51835" cy="4341767"/>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12" name="文字版面配置區 7">
            <a:extLst>
              <a:ext uri="{FF2B5EF4-FFF2-40B4-BE49-F238E27FC236}">
                <a16:creationId xmlns:a16="http://schemas.microsoft.com/office/drawing/2014/main" id="{7D47E603-5CBA-CBAA-31F3-68EB84BB9E4C}"/>
              </a:ext>
            </a:extLst>
          </p:cNvPr>
          <p:cNvSpPr txBox="1">
            <a:spLocks/>
          </p:cNvSpPr>
          <p:nvPr/>
        </p:nvSpPr>
        <p:spPr>
          <a:xfrm>
            <a:off x="1401154" y="2378198"/>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E</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版面配置區 7">
            <a:extLst>
              <a:ext uri="{FF2B5EF4-FFF2-40B4-BE49-F238E27FC236}">
                <a16:creationId xmlns:a16="http://schemas.microsoft.com/office/drawing/2014/main" id="{4D643231-FCB0-0368-EAA1-DB81D474458D}"/>
              </a:ext>
            </a:extLst>
          </p:cNvPr>
          <p:cNvSpPr txBox="1">
            <a:spLocks/>
          </p:cNvSpPr>
          <p:nvPr/>
        </p:nvSpPr>
        <p:spPr>
          <a:xfrm>
            <a:off x="6945580" y="2378198"/>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A</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F888A6CC-EF08-E59D-0236-5B809B07EF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988" y="2903677"/>
            <a:ext cx="3270112" cy="3270112"/>
          </a:xfrm>
          <a:prstGeom prst="rect">
            <a:avLst/>
          </a:prstGeom>
        </p:spPr>
      </p:pic>
      <p:pic>
        <p:nvPicPr>
          <p:cNvPr id="9" name="圖片 8" descr="一張含有 牆, 桌, 盤, 室內 的圖片&#10;&#10;自動產生的描述">
            <a:extLst>
              <a:ext uri="{FF2B5EF4-FFF2-40B4-BE49-F238E27FC236}">
                <a16:creationId xmlns:a16="http://schemas.microsoft.com/office/drawing/2014/main" id="{D8189BFC-21C1-3AA2-F4E0-C5FE179096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1200" y="2908843"/>
            <a:ext cx="2966260" cy="3264946"/>
          </a:xfrm>
          <a:prstGeom prst="rect">
            <a:avLst/>
          </a:prstGeom>
        </p:spPr>
      </p:pic>
      <p:pic>
        <p:nvPicPr>
          <p:cNvPr id="15" name="圖片 14" descr="一張含有 牆, 室內 的圖片&#10;&#10;自動產生的描述">
            <a:extLst>
              <a:ext uri="{FF2B5EF4-FFF2-40B4-BE49-F238E27FC236}">
                <a16:creationId xmlns:a16="http://schemas.microsoft.com/office/drawing/2014/main" id="{2D1F828C-9F58-3DF3-2A5B-90D0C52F49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0600" y="2908843"/>
            <a:ext cx="2966260" cy="3264946"/>
          </a:xfrm>
          <a:prstGeom prst="rect">
            <a:avLst/>
          </a:prstGeom>
        </p:spPr>
      </p:pic>
      <p:sp>
        <p:nvSpPr>
          <p:cNvPr id="5" name="文字方塊 4">
            <a:extLst>
              <a:ext uri="{FF2B5EF4-FFF2-40B4-BE49-F238E27FC236}">
                <a16:creationId xmlns:a16="http://schemas.microsoft.com/office/drawing/2014/main" id="{CF29B392-4742-AD99-01C5-2C47A933DBE8}"/>
              </a:ext>
            </a:extLst>
          </p:cNvPr>
          <p:cNvSpPr txBox="1"/>
          <p:nvPr/>
        </p:nvSpPr>
        <p:spPr>
          <a:xfrm>
            <a:off x="838200" y="6263734"/>
            <a:ext cx="3295900" cy="261610"/>
          </a:xfrm>
          <a:prstGeom prst="rect">
            <a:avLst/>
          </a:prstGeom>
          <a:noFill/>
        </p:spPr>
        <p:txBody>
          <a:bodyPr wrap="square">
            <a:spAutoFit/>
          </a:bodyPr>
          <a:lstStyle/>
          <a:p>
            <a:pPr algn="ctr"/>
            <a:r>
              <a:rPr lang="en-US" altLang="zh-TW" sz="1100" dirty="0">
                <a:hlinkClick r:id="rId6"/>
              </a:rPr>
              <a:t>https://www.instagram.com/p/BoLYZMxBwvT/</a:t>
            </a:r>
            <a:endParaRPr lang="en-US" altLang="zh-TW" sz="1100" dirty="0"/>
          </a:p>
        </p:txBody>
      </p:sp>
      <p:sp>
        <p:nvSpPr>
          <p:cNvPr id="6" name="文字方塊 5">
            <a:extLst>
              <a:ext uri="{FF2B5EF4-FFF2-40B4-BE49-F238E27FC236}">
                <a16:creationId xmlns:a16="http://schemas.microsoft.com/office/drawing/2014/main" id="{CCE2BEEC-9806-5BA2-DD80-CDD931AEB174}"/>
              </a:ext>
            </a:extLst>
          </p:cNvPr>
          <p:cNvSpPr txBox="1"/>
          <p:nvPr/>
        </p:nvSpPr>
        <p:spPr>
          <a:xfrm>
            <a:off x="5317979" y="6263734"/>
            <a:ext cx="2969481" cy="261610"/>
          </a:xfrm>
          <a:prstGeom prst="rect">
            <a:avLst/>
          </a:prstGeom>
          <a:noFill/>
        </p:spPr>
        <p:txBody>
          <a:bodyPr wrap="square">
            <a:spAutoFit/>
          </a:bodyPr>
          <a:lstStyle/>
          <a:p>
            <a:pPr algn="ctr"/>
            <a:r>
              <a:rPr lang="en-US" altLang="zh-TW" sz="1100" dirty="0">
                <a:hlinkClick r:id="rId7"/>
              </a:rPr>
              <a:t>https://www.instagram.com/p/CbXqW4NpgWd/</a:t>
            </a:r>
            <a:endParaRPr lang="en-US" altLang="zh-TW" sz="1100" dirty="0"/>
          </a:p>
        </p:txBody>
      </p:sp>
      <p:sp>
        <p:nvSpPr>
          <p:cNvPr id="8" name="文字方塊 7">
            <a:extLst>
              <a:ext uri="{FF2B5EF4-FFF2-40B4-BE49-F238E27FC236}">
                <a16:creationId xmlns:a16="http://schemas.microsoft.com/office/drawing/2014/main" id="{A6EE7ECC-A609-688E-01A6-B24CF722EC3C}"/>
              </a:ext>
            </a:extLst>
          </p:cNvPr>
          <p:cNvSpPr txBox="1"/>
          <p:nvPr/>
        </p:nvSpPr>
        <p:spPr>
          <a:xfrm>
            <a:off x="8607379" y="6263734"/>
            <a:ext cx="2969481" cy="261610"/>
          </a:xfrm>
          <a:prstGeom prst="rect">
            <a:avLst/>
          </a:prstGeom>
          <a:noFill/>
        </p:spPr>
        <p:txBody>
          <a:bodyPr wrap="square">
            <a:spAutoFit/>
          </a:bodyPr>
          <a:lstStyle/>
          <a:p>
            <a:pPr algn="ctr"/>
            <a:r>
              <a:rPr lang="en-US" altLang="zh-TW" sz="1100" dirty="0">
                <a:hlinkClick r:id="rId7"/>
              </a:rPr>
              <a:t>https://www.instagram.com/p/CbXqW4NpgWd/</a:t>
            </a:r>
            <a:endParaRPr lang="en-US" altLang="zh-TW" sz="1100" dirty="0"/>
          </a:p>
        </p:txBody>
      </p:sp>
      <p:sp>
        <p:nvSpPr>
          <p:cNvPr id="10" name="投影片編號版面配置區 4">
            <a:extLst>
              <a:ext uri="{FF2B5EF4-FFF2-40B4-BE49-F238E27FC236}">
                <a16:creationId xmlns:a16="http://schemas.microsoft.com/office/drawing/2014/main" id="{4CF37CEE-1126-4634-124E-6FF729ADDC8E}"/>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44</a:t>
            </a:fld>
            <a:endParaRPr lang="zh-TW" altLang="en-US" dirty="0"/>
          </a:p>
        </p:txBody>
      </p:sp>
    </p:spTree>
    <p:extLst>
      <p:ext uri="{BB962C8B-B14F-4D97-AF65-F5344CB8AC3E}">
        <p14:creationId xmlns:p14="http://schemas.microsoft.com/office/powerpoint/2010/main" val="1082622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914400" y="1238895"/>
            <a:ext cx="10363200" cy="1974081"/>
          </a:xfrm>
        </p:spPr>
        <p:txBody>
          <a:bodyPr>
            <a:normAutofit fontScale="90000"/>
          </a:bodyPr>
          <a:lstStyle/>
          <a:p>
            <a:r>
              <a:rPr lang="zh-TW" altLang="en-US" dirty="0"/>
              <a:t>母嬰用品產業</a:t>
            </a:r>
            <a:br>
              <a:rPr lang="en-US" altLang="zh-TW" dirty="0"/>
            </a:br>
            <a:r>
              <a:rPr lang="zh-TW" altLang="en-US" dirty="0"/>
              <a:t>圖像診斷與建議</a:t>
            </a:r>
          </a:p>
        </p:txBody>
      </p:sp>
    </p:spTree>
    <p:extLst>
      <p:ext uri="{BB962C8B-B14F-4D97-AF65-F5344CB8AC3E}">
        <p14:creationId xmlns:p14="http://schemas.microsoft.com/office/powerpoint/2010/main" val="2980156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7AF86B0E-D88D-3E56-F110-14A1220B9112}"/>
              </a:ext>
            </a:extLst>
          </p:cNvPr>
          <p:cNvSpPr txBox="1">
            <a:spLocks/>
          </p:cNvSpPr>
          <p:nvPr/>
        </p:nvSpPr>
        <p:spPr>
          <a:xfrm>
            <a:off x="3061162" y="339446"/>
            <a:ext cx="6069676" cy="4912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TW" altLang="en-US" sz="2900" b="1" dirty="0">
                <a:solidFill>
                  <a:srgbClr val="7030A0"/>
                </a:solidFill>
                <a:latin typeface="Microsoft YaHei" panose="020B0503020204020204" pitchFamily="34" charset="-122"/>
                <a:ea typeface="Microsoft YaHei" panose="020B0503020204020204" pitchFamily="34" charset="-122"/>
              </a:rPr>
              <a:t>母嬰產業 </a:t>
            </a:r>
            <a:r>
              <a:rPr lang="en-US" altLang="zh-TW" sz="2900" b="1" dirty="0">
                <a:solidFill>
                  <a:srgbClr val="7030A0"/>
                </a:solidFill>
                <a:latin typeface="Microsoft YaHei" panose="020B0503020204020204" pitchFamily="34" charset="-122"/>
                <a:ea typeface="Microsoft YaHei" panose="020B0503020204020204" pitchFamily="34" charset="-122"/>
              </a:rPr>
              <a:t>-</a:t>
            </a:r>
            <a:r>
              <a:rPr lang="zh-TW" altLang="en-US" sz="2900" b="1" dirty="0">
                <a:solidFill>
                  <a:srgbClr val="7030A0"/>
                </a:solidFill>
                <a:latin typeface="Microsoft YaHei" panose="020B0503020204020204" pitchFamily="34" charset="-122"/>
                <a:ea typeface="Microsoft YaHei" panose="020B0503020204020204" pitchFamily="34" charset="-122"/>
              </a:rPr>
              <a:t> 建議規則範例 </a:t>
            </a:r>
            <a:r>
              <a:rPr lang="en-US" altLang="zh-TW" sz="2900" b="1" dirty="0">
                <a:solidFill>
                  <a:srgbClr val="7030A0"/>
                </a:solidFill>
                <a:latin typeface="Microsoft YaHei" panose="020B0503020204020204" pitchFamily="34" charset="-122"/>
                <a:ea typeface="Microsoft YaHei" panose="020B0503020204020204" pitchFamily="34" charset="-122"/>
              </a:rPr>
              <a:t>1</a:t>
            </a:r>
            <a:endParaRPr lang="zh-TW" altLang="en-US" sz="2900" b="1" dirty="0">
              <a:solidFill>
                <a:srgbClr val="7030A0"/>
              </a:solidFill>
              <a:latin typeface="Microsoft YaHei" panose="020B0503020204020204" pitchFamily="34" charset="-122"/>
              <a:ea typeface="Microsoft YaHei" panose="020B0503020204020204" pitchFamily="34" charset="-122"/>
            </a:endParaRPr>
          </a:p>
        </p:txBody>
      </p:sp>
      <p:sp>
        <p:nvSpPr>
          <p:cNvPr id="4" name="內容版面配置區 3">
            <a:extLst>
              <a:ext uri="{FF2B5EF4-FFF2-40B4-BE49-F238E27FC236}">
                <a16:creationId xmlns:a16="http://schemas.microsoft.com/office/drawing/2014/main" id="{3B57407D-FD3B-C84E-AA3B-C90E91B9741B}"/>
              </a:ext>
            </a:extLst>
          </p:cNvPr>
          <p:cNvSpPr txBox="1">
            <a:spLocks/>
          </p:cNvSpPr>
          <p:nvPr/>
        </p:nvSpPr>
        <p:spPr>
          <a:xfrm>
            <a:off x="270510" y="847257"/>
            <a:ext cx="11650980" cy="162197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{"advice":["(avg saturation &lt;= 0.283)","(</a:t>
            </a:r>
            <a:r>
              <a:rPr kumimoji="0" lang="en-US" altLang="zh-TW" sz="1200" b="1" i="0" u="none" strike="noStrike" kern="1200" cap="none" spc="0" normalizeH="0" baseline="0" noProof="0" dirty="0" err="1">
                <a:ln>
                  <a:noFill/>
                </a:ln>
                <a:solidFill>
                  <a:prstClr val="black"/>
                </a:solidFill>
                <a:effectLst/>
                <a:uLnTx/>
                <a:uFillTx/>
                <a:latin typeface="Calibri" panose="020F0502020204030204"/>
                <a:ea typeface="微軟正黑體" panose="020B0604030504040204" pitchFamily="34" charset="-120"/>
                <a:cs typeface="+mn-cs"/>
              </a:rPr>
              <a:t>child_arearatio</a:t>
            </a: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 &gt; 0.032)"], “</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整體色彩鮮豔程度 </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亦即減少照片整體飽和度</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ctr"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增加小孩面積：建議照片中小孩的面積占比可以大一點</a:t>
            </a:r>
            <a:endPar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建議減少飽和度以營造溫馨和諧的氛圍，且照片中小孩的臉部面積占比可以放大些，強調人物與商品之間的連結性</a:t>
            </a:r>
            <a:r>
              <a:rPr kumimoji="0" lang="zh-TW" altLang="zh-TW" sz="16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a:t>
            </a:r>
            <a:endParaRPr kumimoji="0" lang="en-US" altLang="zh-TW" sz="16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939965AF-3F1D-2717-A118-80DB2AA51C7D}"/>
              </a:ext>
            </a:extLst>
          </p:cNvPr>
          <p:cNvCxnSpPr>
            <a:cxnSpLocks/>
          </p:cNvCxnSpPr>
          <p:nvPr/>
        </p:nvCxnSpPr>
        <p:spPr>
          <a:xfrm>
            <a:off x="4359510" y="2519630"/>
            <a:ext cx="0" cy="4005714"/>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grpSp>
        <p:nvGrpSpPr>
          <p:cNvPr id="6" name="群組 5">
            <a:extLst>
              <a:ext uri="{FF2B5EF4-FFF2-40B4-BE49-F238E27FC236}">
                <a16:creationId xmlns:a16="http://schemas.microsoft.com/office/drawing/2014/main" id="{E32EC83A-3929-BA11-D31C-2E0DF0C5CB3B}"/>
              </a:ext>
            </a:extLst>
          </p:cNvPr>
          <p:cNvGrpSpPr/>
          <p:nvPr/>
        </p:nvGrpSpPr>
        <p:grpSpPr>
          <a:xfrm>
            <a:off x="916480" y="2578716"/>
            <a:ext cx="8547294" cy="216000"/>
            <a:chOff x="577927" y="2786212"/>
            <a:chExt cx="8547294" cy="216000"/>
          </a:xfrm>
        </p:grpSpPr>
        <p:sp>
          <p:nvSpPr>
            <p:cNvPr id="7" name="文字版面配置區 7">
              <a:extLst>
                <a:ext uri="{FF2B5EF4-FFF2-40B4-BE49-F238E27FC236}">
                  <a16:creationId xmlns:a16="http://schemas.microsoft.com/office/drawing/2014/main" id="{94E49B7E-CA7C-DADA-44B8-151C64906DE7}"/>
                </a:ext>
              </a:extLst>
            </p:cNvPr>
            <p:cNvSpPr txBox="1">
              <a:spLocks/>
            </p:cNvSpPr>
            <p:nvPr/>
          </p:nvSpPr>
          <p:spPr>
            <a:xfrm>
              <a:off x="577927" y="2786212"/>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E</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8" name="文字版面配置區 7">
              <a:extLst>
                <a:ext uri="{FF2B5EF4-FFF2-40B4-BE49-F238E27FC236}">
                  <a16:creationId xmlns:a16="http://schemas.microsoft.com/office/drawing/2014/main" id="{7650371C-A116-26A4-946A-CC9DB1569814}"/>
                </a:ext>
              </a:extLst>
            </p:cNvPr>
            <p:cNvSpPr txBox="1">
              <a:spLocks/>
            </p:cNvSpPr>
            <p:nvPr/>
          </p:nvSpPr>
          <p:spPr>
            <a:xfrm>
              <a:off x="6980539" y="2786212"/>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grpSp>
      <p:pic>
        <p:nvPicPr>
          <p:cNvPr id="10" name="圖片 9" descr="一張含有 室外, 個人, 草, 地面 的圖片&#10;&#10;自動產生的描述">
            <a:extLst>
              <a:ext uri="{FF2B5EF4-FFF2-40B4-BE49-F238E27FC236}">
                <a16:creationId xmlns:a16="http://schemas.microsoft.com/office/drawing/2014/main" id="{9CBF3456-35CD-6153-69E5-B698037C41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1" y="2900595"/>
            <a:ext cx="3313684" cy="3313684"/>
          </a:xfrm>
          <a:prstGeom prst="rect">
            <a:avLst/>
          </a:prstGeom>
        </p:spPr>
      </p:pic>
      <p:pic>
        <p:nvPicPr>
          <p:cNvPr id="11" name="圖片 10" descr="一張含有 室內, 嬰兒 的圖片&#10;&#10;自動產生的描述">
            <a:extLst>
              <a:ext uri="{FF2B5EF4-FFF2-40B4-BE49-F238E27FC236}">
                <a16:creationId xmlns:a16="http://schemas.microsoft.com/office/drawing/2014/main" id="{962119B9-E199-2936-47EA-5E2748DAD8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3483" y="2894978"/>
            <a:ext cx="3315098" cy="3315098"/>
          </a:xfrm>
          <a:prstGeom prst="rect">
            <a:avLst/>
          </a:prstGeom>
        </p:spPr>
      </p:pic>
      <p:pic>
        <p:nvPicPr>
          <p:cNvPr id="12" name="圖片 11" descr="一張含有 室內, 牆, 坐, 個人 的圖片&#10;&#10;自動產生的描述">
            <a:extLst>
              <a:ext uri="{FF2B5EF4-FFF2-40B4-BE49-F238E27FC236}">
                <a16:creationId xmlns:a16="http://schemas.microsoft.com/office/drawing/2014/main" id="{7F982037-648D-938A-0226-3C0BBF288D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1433" y="2902010"/>
            <a:ext cx="3313683" cy="3313683"/>
          </a:xfrm>
          <a:prstGeom prst="rect">
            <a:avLst/>
          </a:prstGeom>
        </p:spPr>
      </p:pic>
      <p:sp>
        <p:nvSpPr>
          <p:cNvPr id="9" name="文字方塊 8">
            <a:extLst>
              <a:ext uri="{FF2B5EF4-FFF2-40B4-BE49-F238E27FC236}">
                <a16:creationId xmlns:a16="http://schemas.microsoft.com/office/drawing/2014/main" id="{3F66B8FE-B690-4E95-5FE9-A080D01E209A}"/>
              </a:ext>
            </a:extLst>
          </p:cNvPr>
          <p:cNvSpPr txBox="1"/>
          <p:nvPr/>
        </p:nvSpPr>
        <p:spPr>
          <a:xfrm>
            <a:off x="683623" y="6320158"/>
            <a:ext cx="3119919" cy="276999"/>
          </a:xfrm>
          <a:prstGeom prst="rect">
            <a:avLst/>
          </a:prstGeom>
          <a:noFill/>
        </p:spPr>
        <p:txBody>
          <a:bodyPr wrap="square">
            <a:spAutoFit/>
          </a:bodyPr>
          <a:lstStyle/>
          <a:p>
            <a:pPr algn="ctr"/>
            <a:r>
              <a:rPr lang="en-US" altLang="zh-TW" sz="1200" dirty="0"/>
              <a:t>https://www.instagram.com/p/CcE2lorpDUM/</a:t>
            </a:r>
          </a:p>
        </p:txBody>
      </p:sp>
      <p:sp>
        <p:nvSpPr>
          <p:cNvPr id="13" name="文字方塊 12">
            <a:extLst>
              <a:ext uri="{FF2B5EF4-FFF2-40B4-BE49-F238E27FC236}">
                <a16:creationId xmlns:a16="http://schemas.microsoft.com/office/drawing/2014/main" id="{7533DBEA-D332-0C3F-32A8-4CA9F09C3680}"/>
              </a:ext>
            </a:extLst>
          </p:cNvPr>
          <p:cNvSpPr txBox="1"/>
          <p:nvPr/>
        </p:nvSpPr>
        <p:spPr>
          <a:xfrm>
            <a:off x="4753484" y="6320157"/>
            <a:ext cx="3315098" cy="276999"/>
          </a:xfrm>
          <a:prstGeom prst="rect">
            <a:avLst/>
          </a:prstGeom>
          <a:noFill/>
        </p:spPr>
        <p:txBody>
          <a:bodyPr wrap="square">
            <a:spAutoFit/>
          </a:bodyPr>
          <a:lstStyle/>
          <a:p>
            <a:pPr algn="ctr"/>
            <a:r>
              <a:rPr lang="en-US" altLang="zh-TW" sz="1200" dirty="0"/>
              <a:t>https://www.instagram.com/p/CZmPOLIJjKs/</a:t>
            </a:r>
          </a:p>
        </p:txBody>
      </p:sp>
      <p:sp>
        <p:nvSpPr>
          <p:cNvPr id="14" name="文字方塊 13">
            <a:extLst>
              <a:ext uri="{FF2B5EF4-FFF2-40B4-BE49-F238E27FC236}">
                <a16:creationId xmlns:a16="http://schemas.microsoft.com/office/drawing/2014/main" id="{96941D4D-D6D7-B53B-16B3-1BFC73A9680B}"/>
              </a:ext>
            </a:extLst>
          </p:cNvPr>
          <p:cNvSpPr txBox="1"/>
          <p:nvPr/>
        </p:nvSpPr>
        <p:spPr>
          <a:xfrm>
            <a:off x="8391433" y="6320157"/>
            <a:ext cx="3313682" cy="276999"/>
          </a:xfrm>
          <a:prstGeom prst="rect">
            <a:avLst/>
          </a:prstGeom>
          <a:noFill/>
        </p:spPr>
        <p:txBody>
          <a:bodyPr wrap="square">
            <a:spAutoFit/>
          </a:bodyPr>
          <a:lstStyle/>
          <a:p>
            <a:pPr algn="ctr"/>
            <a:r>
              <a:rPr lang="en-US" altLang="zh-TW" sz="1200" dirty="0"/>
              <a:t>https://www.instagram.com/p/CcBOjUSP5p3/</a:t>
            </a:r>
          </a:p>
        </p:txBody>
      </p:sp>
      <p:sp>
        <p:nvSpPr>
          <p:cNvPr id="15" name="投影片編號版面配置區 4">
            <a:extLst>
              <a:ext uri="{FF2B5EF4-FFF2-40B4-BE49-F238E27FC236}">
                <a16:creationId xmlns:a16="http://schemas.microsoft.com/office/drawing/2014/main" id="{6D6AA8F4-4F86-A5D9-FD72-1707688E33D6}"/>
              </a:ext>
            </a:extLst>
          </p:cNvPr>
          <p:cNvSpPr>
            <a:spLocks noGrp="1"/>
          </p:cNvSpPr>
          <p:nvPr>
            <p:ph type="sldNum" sz="quarter" idx="12"/>
          </p:nvPr>
        </p:nvSpPr>
        <p:spPr>
          <a:xfrm>
            <a:off x="9179859" y="6309321"/>
            <a:ext cx="2748789" cy="365125"/>
          </a:xfrm>
        </p:spPr>
        <p:txBody>
          <a:bodyPr/>
          <a:lstStyle/>
          <a:p>
            <a:fld id="{73DA0BB7-265A-403C-9275-D587AB510EDC}" type="slidenum">
              <a:rPr lang="zh-TW" altLang="en-US" smtClean="0"/>
              <a:pPr/>
              <a:t>46</a:t>
            </a:fld>
            <a:endParaRPr lang="zh-TW" altLang="en-US" dirty="0"/>
          </a:p>
        </p:txBody>
      </p:sp>
    </p:spTree>
    <p:extLst>
      <p:ext uri="{BB962C8B-B14F-4D97-AF65-F5344CB8AC3E}">
        <p14:creationId xmlns:p14="http://schemas.microsoft.com/office/powerpoint/2010/main" val="901752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9313DC40-06A2-3BD5-C219-8AF92E0E1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11" y="3003734"/>
            <a:ext cx="3486341" cy="3486341"/>
          </a:xfrm>
          <a:prstGeom prst="rect">
            <a:avLst/>
          </a:prstGeom>
        </p:spPr>
      </p:pic>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6497"/>
            <a:ext cx="4946650" cy="782638"/>
          </a:xfrm>
        </p:spPr>
        <p:txBody>
          <a:bodyPr>
            <a:normAutofit fontScale="90000"/>
          </a:bodyPr>
          <a:lstStyle/>
          <a:p>
            <a:pPr algn="ctr"/>
            <a:r>
              <a:rPr lang="zh-TW" altLang="en-US" sz="3200" b="1" dirty="0"/>
              <a:t>母嬰產業 </a:t>
            </a:r>
            <a:r>
              <a:rPr lang="en-US" altLang="zh-TW" sz="3200" b="1" dirty="0"/>
              <a:t>-</a:t>
            </a:r>
            <a:r>
              <a:rPr lang="zh-TW" altLang="en-US" sz="3200" b="1" dirty="0"/>
              <a:t> 建議規則範例 </a:t>
            </a:r>
            <a:r>
              <a:rPr lang="en-US" altLang="zh-TW" sz="3200" b="1" dirty="0"/>
              <a:t>2</a:t>
            </a:r>
            <a:endParaRPr lang="zh-TW" altLang="en-US" sz="3200" b="1" dirty="0"/>
          </a:p>
        </p:txBody>
      </p:sp>
      <p:sp>
        <p:nvSpPr>
          <p:cNvPr id="4" name="內容版面配置區 3">
            <a:extLst>
              <a:ext uri="{FF2B5EF4-FFF2-40B4-BE49-F238E27FC236}">
                <a16:creationId xmlns:a16="http://schemas.microsoft.com/office/drawing/2014/main" id="{5660E07A-1D21-35A6-6CF0-C8A983EC6D2E}"/>
              </a:ext>
            </a:extLst>
          </p:cNvPr>
          <p:cNvSpPr txBox="1">
            <a:spLocks/>
          </p:cNvSpPr>
          <p:nvPr/>
        </p:nvSpPr>
        <p:spPr>
          <a:xfrm>
            <a:off x="838200" y="976723"/>
            <a:ext cx="10515600" cy="127579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1000" b="0" i="0" u="none" strike="noStrike" kern="1200" cap="none" spc="0" normalizeH="0" baseline="0" noProof="0" dirty="0">
                <a:ln>
                  <a:noFill/>
                </a:ln>
                <a:solidFill>
                  <a:srgbClr val="D4D4D4"/>
                </a:solidFill>
                <a:effectLst/>
                <a:uLnTx/>
                <a:uFillTx/>
                <a:latin typeface="Consolas" panose="020B0609020204030204" pitchFamily="49" charset="0"/>
                <a:ea typeface="微軟正黑體" panose="020B0604030504040204" pitchFamily="34" charset="-120"/>
                <a:cs typeface="+mn-cs"/>
              </a:rPr>
              <a:t>    </a:t>
            </a:r>
            <a:r>
              <a:rPr kumimoji="0" lang="en-US" altLang="zh-TW" sz="1000" b="0" i="0" u="none" strike="noStrike" kern="1200" cap="none" spc="0" normalizeH="0" baseline="0" noProof="0" dirty="0">
                <a:ln>
                  <a:noFill/>
                </a:ln>
                <a:solidFill>
                  <a:srgbClr val="9CDCFE"/>
                </a:solidFill>
                <a:effectLst/>
                <a:uLnTx/>
                <a:uFillTx/>
                <a:latin typeface="Consolas" panose="020B0609020204030204" pitchFamily="49" charset="0"/>
                <a:ea typeface="微軟正黑體" panose="020B0604030504040204" pitchFamily="34" charset="-120"/>
                <a:cs typeface="+mn-cs"/>
              </a:rPr>
              <a:t>"</a:t>
            </a: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advice": [ "(</a:t>
            </a:r>
            <a:r>
              <a:rPr kumimoji="0" lang="en-US" altLang="zh-TW" sz="1200" b="1" i="0" u="none" strike="noStrike" kern="1200" cap="none" spc="0" normalizeH="0" baseline="0" noProof="0" dirty="0" err="1">
                <a:ln>
                  <a:noFill/>
                </a:ln>
                <a:solidFill>
                  <a:prstClr val="black"/>
                </a:solidFill>
                <a:effectLst/>
                <a:uLnTx/>
                <a:uFillTx/>
                <a:latin typeface="Calibri" panose="020F0502020204030204"/>
                <a:ea typeface="微軟正黑體" panose="020B0604030504040204" pitchFamily="34" charset="-120"/>
                <a:cs typeface="+mn-cs"/>
              </a:rPr>
              <a:t>bowl_tarearatio</a:t>
            </a: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 &lt;= 0.191)",  "(avg saturation &lt;= 0.207)“ ]</a:t>
            </a:r>
          </a:p>
          <a:p>
            <a:pPr marL="228600" marR="0" lvl="0" indent="-228600" algn="ctr"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減少碗盤面積：建議照片中碗盤的面積占比可以小一點</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ctr"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減少飽和度：建議減少照片中的整體色彩鮮豔程度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亦即減少照片整體飽和度</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建議減少飽和度以營造溫馨和諧的氛圍，</a:t>
            </a:r>
            <a:endParaRPr kumimoji="0" lang="en-US" altLang="zh-TW"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endParaRP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且照片中碗盤面積占比可以縮小些，強調與環境、場合的連結性或人物與物件之間的使用性</a:t>
            </a:r>
            <a:r>
              <a:rPr kumimoji="0" lang="zh-TW" altLang="zh-TW"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endParaRPr>
          </a:p>
        </p:txBody>
      </p:sp>
      <p:cxnSp>
        <p:nvCxnSpPr>
          <p:cNvPr id="11" name="直線接點 10">
            <a:extLst>
              <a:ext uri="{FF2B5EF4-FFF2-40B4-BE49-F238E27FC236}">
                <a16:creationId xmlns:a16="http://schemas.microsoft.com/office/drawing/2014/main" id="{B7A81E7C-9BA1-3379-3E87-6962F477FB6F}"/>
              </a:ext>
            </a:extLst>
          </p:cNvPr>
          <p:cNvCxnSpPr>
            <a:cxnSpLocks/>
          </p:cNvCxnSpPr>
          <p:nvPr/>
        </p:nvCxnSpPr>
        <p:spPr>
          <a:xfrm>
            <a:off x="4403865" y="2502182"/>
            <a:ext cx="0" cy="4181710"/>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grpSp>
        <p:nvGrpSpPr>
          <p:cNvPr id="5" name="群組 4">
            <a:extLst>
              <a:ext uri="{FF2B5EF4-FFF2-40B4-BE49-F238E27FC236}">
                <a16:creationId xmlns:a16="http://schemas.microsoft.com/office/drawing/2014/main" id="{71CE63DD-1C7B-7320-F764-AC746EB862E6}"/>
              </a:ext>
            </a:extLst>
          </p:cNvPr>
          <p:cNvGrpSpPr/>
          <p:nvPr/>
        </p:nvGrpSpPr>
        <p:grpSpPr>
          <a:xfrm>
            <a:off x="1086094" y="2607690"/>
            <a:ext cx="7836835" cy="216000"/>
            <a:chOff x="1067720" y="2776449"/>
            <a:chExt cx="7836835" cy="216000"/>
          </a:xfrm>
        </p:grpSpPr>
        <p:sp>
          <p:nvSpPr>
            <p:cNvPr id="12" name="文字版面配置區 7">
              <a:extLst>
                <a:ext uri="{FF2B5EF4-FFF2-40B4-BE49-F238E27FC236}">
                  <a16:creationId xmlns:a16="http://schemas.microsoft.com/office/drawing/2014/main" id="{7D47E603-5CBA-CBAA-31F3-68EB84BB9E4C}"/>
                </a:ext>
              </a:extLst>
            </p:cNvPr>
            <p:cNvSpPr txBox="1">
              <a:spLocks/>
            </p:cNvSpPr>
            <p:nvPr/>
          </p:nvSpPr>
          <p:spPr>
            <a:xfrm>
              <a:off x="1067720" y="2776449"/>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E</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3" name="文字版面配置區 7">
              <a:extLst>
                <a:ext uri="{FF2B5EF4-FFF2-40B4-BE49-F238E27FC236}">
                  <a16:creationId xmlns:a16="http://schemas.microsoft.com/office/drawing/2014/main" id="{4D643231-FCB0-0368-EAA1-DB81D474458D}"/>
                </a:ext>
              </a:extLst>
            </p:cNvPr>
            <p:cNvSpPr txBox="1">
              <a:spLocks/>
            </p:cNvSpPr>
            <p:nvPr/>
          </p:nvSpPr>
          <p:spPr>
            <a:xfrm>
              <a:off x="6759873" y="2776449"/>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grpSp>
      <p:pic>
        <p:nvPicPr>
          <p:cNvPr id="17" name="圖片 16">
            <a:extLst>
              <a:ext uri="{FF2B5EF4-FFF2-40B4-BE49-F238E27FC236}">
                <a16:creationId xmlns:a16="http://schemas.microsoft.com/office/drawing/2014/main" id="{44D957A8-0894-F093-C9CA-52F232A10A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4788" y="3003734"/>
            <a:ext cx="2789073" cy="3486341"/>
          </a:xfrm>
          <a:prstGeom prst="rect">
            <a:avLst/>
          </a:prstGeom>
        </p:spPr>
      </p:pic>
      <p:pic>
        <p:nvPicPr>
          <p:cNvPr id="21" name="圖片 20">
            <a:extLst>
              <a:ext uri="{FF2B5EF4-FFF2-40B4-BE49-F238E27FC236}">
                <a16:creationId xmlns:a16="http://schemas.microsoft.com/office/drawing/2014/main" id="{67A8B704-B06E-8F1C-1BF3-603233FD5F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2389" y="3003734"/>
            <a:ext cx="2789073" cy="3486341"/>
          </a:xfrm>
          <a:prstGeom prst="rect">
            <a:avLst/>
          </a:prstGeom>
        </p:spPr>
      </p:pic>
      <p:sp>
        <p:nvSpPr>
          <p:cNvPr id="7" name="文字方塊 6">
            <a:extLst>
              <a:ext uri="{FF2B5EF4-FFF2-40B4-BE49-F238E27FC236}">
                <a16:creationId xmlns:a16="http://schemas.microsoft.com/office/drawing/2014/main" id="{F02ABC55-E79E-CB8E-DEEA-A8D6C3079796}"/>
              </a:ext>
            </a:extLst>
          </p:cNvPr>
          <p:cNvSpPr txBox="1"/>
          <p:nvPr/>
        </p:nvSpPr>
        <p:spPr>
          <a:xfrm>
            <a:off x="438710" y="6579893"/>
            <a:ext cx="3486341" cy="261610"/>
          </a:xfrm>
          <a:prstGeom prst="rect">
            <a:avLst/>
          </a:prstGeom>
          <a:noFill/>
        </p:spPr>
        <p:txBody>
          <a:bodyPr wrap="square">
            <a:spAutoFit/>
          </a:bodyPr>
          <a:lstStyle/>
          <a:p>
            <a:pPr algn="ctr"/>
            <a:r>
              <a:rPr lang="zh-TW" altLang="en-US" sz="1100" dirty="0"/>
              <a:t>https://www.instagram.com/p/CLeFVRahc9y/</a:t>
            </a:r>
          </a:p>
        </p:txBody>
      </p:sp>
      <p:sp>
        <p:nvSpPr>
          <p:cNvPr id="8" name="文字方塊 7">
            <a:extLst>
              <a:ext uri="{FF2B5EF4-FFF2-40B4-BE49-F238E27FC236}">
                <a16:creationId xmlns:a16="http://schemas.microsoft.com/office/drawing/2014/main" id="{90B404EA-00A8-A112-2275-125D9F2D09BE}"/>
              </a:ext>
            </a:extLst>
          </p:cNvPr>
          <p:cNvSpPr txBox="1"/>
          <p:nvPr/>
        </p:nvSpPr>
        <p:spPr>
          <a:xfrm>
            <a:off x="8053261" y="6579893"/>
            <a:ext cx="2887328" cy="261610"/>
          </a:xfrm>
          <a:prstGeom prst="rect">
            <a:avLst/>
          </a:prstGeom>
          <a:noFill/>
        </p:spPr>
        <p:txBody>
          <a:bodyPr wrap="square">
            <a:spAutoFit/>
          </a:bodyPr>
          <a:lstStyle/>
          <a:p>
            <a:r>
              <a:rPr lang="en-US" altLang="zh-TW" sz="1100" dirty="0"/>
              <a:t>https://www.instagram.com/p/CUMKS7rh6kR/</a:t>
            </a:r>
            <a:endParaRPr lang="zh-TW" altLang="en-US" sz="1100" dirty="0"/>
          </a:p>
        </p:txBody>
      </p:sp>
      <p:sp>
        <p:nvSpPr>
          <p:cNvPr id="9" name="文字方塊 8">
            <a:extLst>
              <a:ext uri="{FF2B5EF4-FFF2-40B4-BE49-F238E27FC236}">
                <a16:creationId xmlns:a16="http://schemas.microsoft.com/office/drawing/2014/main" id="{8A7BE533-071B-4029-013B-C36F6189D00D}"/>
              </a:ext>
            </a:extLst>
          </p:cNvPr>
          <p:cNvSpPr txBox="1"/>
          <p:nvPr/>
        </p:nvSpPr>
        <p:spPr>
          <a:xfrm>
            <a:off x="4914788" y="6579893"/>
            <a:ext cx="2887328" cy="261610"/>
          </a:xfrm>
          <a:prstGeom prst="rect">
            <a:avLst/>
          </a:prstGeom>
          <a:noFill/>
        </p:spPr>
        <p:txBody>
          <a:bodyPr wrap="square">
            <a:spAutoFit/>
          </a:bodyPr>
          <a:lstStyle/>
          <a:p>
            <a:r>
              <a:rPr lang="en-US" altLang="zh-TW" sz="1100" dirty="0"/>
              <a:t>https://www.instagram.com/p/CTUbuSFPcgf/</a:t>
            </a:r>
            <a:endParaRPr lang="zh-TW" altLang="en-US" sz="1100" dirty="0"/>
          </a:p>
        </p:txBody>
      </p:sp>
      <p:sp>
        <p:nvSpPr>
          <p:cNvPr id="6" name="投影片編號版面配置區 4">
            <a:extLst>
              <a:ext uri="{FF2B5EF4-FFF2-40B4-BE49-F238E27FC236}">
                <a16:creationId xmlns:a16="http://schemas.microsoft.com/office/drawing/2014/main" id="{E45669F4-C266-0BF6-FA0C-5FDF785A7EC9}"/>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47</a:t>
            </a:fld>
            <a:endParaRPr lang="zh-TW" altLang="en-US" dirty="0"/>
          </a:p>
        </p:txBody>
      </p:sp>
    </p:spTree>
    <p:extLst>
      <p:ext uri="{BB962C8B-B14F-4D97-AF65-F5344CB8AC3E}">
        <p14:creationId xmlns:p14="http://schemas.microsoft.com/office/powerpoint/2010/main" val="619755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11524"/>
            <a:ext cx="4946650" cy="782638"/>
          </a:xfrm>
        </p:spPr>
        <p:txBody>
          <a:bodyPr>
            <a:normAutofit fontScale="90000"/>
          </a:bodyPr>
          <a:lstStyle/>
          <a:p>
            <a:pPr algn="ctr"/>
            <a:r>
              <a:rPr lang="zh-TW" altLang="en-US" sz="3200" b="1" dirty="0"/>
              <a:t>母嬰產業 </a:t>
            </a:r>
            <a:r>
              <a:rPr lang="en-US" altLang="zh-TW" sz="3200" b="1" dirty="0"/>
              <a:t>-</a:t>
            </a:r>
            <a:r>
              <a:rPr lang="zh-TW" altLang="en-US" sz="3200" b="1" dirty="0"/>
              <a:t> 建議規則範例 </a:t>
            </a:r>
            <a:r>
              <a:rPr lang="en-US" altLang="zh-TW" sz="3200" b="1" dirty="0"/>
              <a:t>3</a:t>
            </a:r>
            <a:endParaRPr lang="zh-TW" altLang="en-US" sz="3200" b="1" dirty="0"/>
          </a:p>
        </p:txBody>
      </p:sp>
      <p:sp>
        <p:nvSpPr>
          <p:cNvPr id="6" name="投影片編號版面配置區 4">
            <a:extLst>
              <a:ext uri="{FF2B5EF4-FFF2-40B4-BE49-F238E27FC236}">
                <a16:creationId xmlns:a16="http://schemas.microsoft.com/office/drawing/2014/main" id="{E45669F4-C266-0BF6-FA0C-5FDF785A7EC9}"/>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48</a:t>
            </a:fld>
            <a:endParaRPr lang="zh-TW" altLang="en-US" dirty="0"/>
          </a:p>
        </p:txBody>
      </p:sp>
      <p:grpSp>
        <p:nvGrpSpPr>
          <p:cNvPr id="3" name="群組 2">
            <a:extLst>
              <a:ext uri="{FF2B5EF4-FFF2-40B4-BE49-F238E27FC236}">
                <a16:creationId xmlns:a16="http://schemas.microsoft.com/office/drawing/2014/main" id="{75F3843A-FE43-D9B0-6CC1-112B9AA902CD}"/>
              </a:ext>
            </a:extLst>
          </p:cNvPr>
          <p:cNvGrpSpPr/>
          <p:nvPr/>
        </p:nvGrpSpPr>
        <p:grpSpPr>
          <a:xfrm>
            <a:off x="695400" y="2260382"/>
            <a:ext cx="8003996" cy="220053"/>
            <a:chOff x="369375" y="2772396"/>
            <a:chExt cx="8003996" cy="220053"/>
          </a:xfrm>
        </p:grpSpPr>
        <p:sp>
          <p:nvSpPr>
            <p:cNvPr id="10" name="文字版面配置區 7">
              <a:extLst>
                <a:ext uri="{FF2B5EF4-FFF2-40B4-BE49-F238E27FC236}">
                  <a16:creationId xmlns:a16="http://schemas.microsoft.com/office/drawing/2014/main" id="{8BCC749E-997F-6658-D698-F445C9B420E8}"/>
                </a:ext>
              </a:extLst>
            </p:cNvPr>
            <p:cNvSpPr txBox="1">
              <a:spLocks/>
            </p:cNvSpPr>
            <p:nvPr/>
          </p:nvSpPr>
          <p:spPr>
            <a:xfrm>
              <a:off x="369375" y="2776449"/>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版面配置區 7">
              <a:extLst>
                <a:ext uri="{FF2B5EF4-FFF2-40B4-BE49-F238E27FC236}">
                  <a16:creationId xmlns:a16="http://schemas.microsoft.com/office/drawing/2014/main" id="{312947AB-66E1-3FB9-9505-E1D03B13CF60}"/>
                </a:ext>
              </a:extLst>
            </p:cNvPr>
            <p:cNvSpPr txBox="1">
              <a:spLocks/>
            </p:cNvSpPr>
            <p:nvPr/>
          </p:nvSpPr>
          <p:spPr>
            <a:xfrm>
              <a:off x="6228689" y="2772396"/>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grpSp>
      <p:pic>
        <p:nvPicPr>
          <p:cNvPr id="16" name="圖片 15">
            <a:extLst>
              <a:ext uri="{FF2B5EF4-FFF2-40B4-BE49-F238E27FC236}">
                <a16:creationId xmlns:a16="http://schemas.microsoft.com/office/drawing/2014/main" id="{7E77D222-02C0-9814-6E96-32213379E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279" y="2721667"/>
            <a:ext cx="2525044" cy="3165668"/>
          </a:xfrm>
          <a:prstGeom prst="rect">
            <a:avLst/>
          </a:prstGeom>
        </p:spPr>
      </p:pic>
      <p:grpSp>
        <p:nvGrpSpPr>
          <p:cNvPr id="18" name="群組 17">
            <a:extLst>
              <a:ext uri="{FF2B5EF4-FFF2-40B4-BE49-F238E27FC236}">
                <a16:creationId xmlns:a16="http://schemas.microsoft.com/office/drawing/2014/main" id="{092966B0-725E-81BB-B651-96F8931CD9B7}"/>
              </a:ext>
            </a:extLst>
          </p:cNvPr>
          <p:cNvGrpSpPr/>
          <p:nvPr/>
        </p:nvGrpSpPr>
        <p:grpSpPr>
          <a:xfrm>
            <a:off x="3688081" y="2721666"/>
            <a:ext cx="8305798" cy="3188130"/>
            <a:chOff x="3867701" y="2835162"/>
            <a:chExt cx="8480861" cy="3179025"/>
          </a:xfrm>
        </p:grpSpPr>
        <p:pic>
          <p:nvPicPr>
            <p:cNvPr id="19" name="圖片 18">
              <a:extLst>
                <a:ext uri="{FF2B5EF4-FFF2-40B4-BE49-F238E27FC236}">
                  <a16:creationId xmlns:a16="http://schemas.microsoft.com/office/drawing/2014/main" id="{7C081C25-AACC-4719-31E0-5999E757B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7701" y="2835162"/>
              <a:ext cx="2535936" cy="3169920"/>
            </a:xfrm>
            <a:prstGeom prst="rect">
              <a:avLst/>
            </a:prstGeom>
          </p:spPr>
        </p:pic>
        <p:pic>
          <p:nvPicPr>
            <p:cNvPr id="20" name="圖片 19">
              <a:extLst>
                <a:ext uri="{FF2B5EF4-FFF2-40B4-BE49-F238E27FC236}">
                  <a16:creationId xmlns:a16="http://schemas.microsoft.com/office/drawing/2014/main" id="{657EEC0F-F8D0-A328-1970-B08B31FEFE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3172" y="2844268"/>
              <a:ext cx="2535935" cy="3169919"/>
            </a:xfrm>
            <a:prstGeom prst="rect">
              <a:avLst/>
            </a:prstGeom>
          </p:spPr>
        </p:pic>
        <p:pic>
          <p:nvPicPr>
            <p:cNvPr id="22" name="圖片 21">
              <a:extLst>
                <a:ext uri="{FF2B5EF4-FFF2-40B4-BE49-F238E27FC236}">
                  <a16:creationId xmlns:a16="http://schemas.microsoft.com/office/drawing/2014/main" id="{CF779F26-5CC5-88B8-53FD-22BDC94624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78643" y="2835162"/>
              <a:ext cx="3169919" cy="3169919"/>
            </a:xfrm>
            <a:prstGeom prst="rect">
              <a:avLst/>
            </a:prstGeom>
          </p:spPr>
        </p:pic>
      </p:grpSp>
      <p:sp>
        <p:nvSpPr>
          <p:cNvPr id="23" name="文字方塊 22">
            <a:extLst>
              <a:ext uri="{FF2B5EF4-FFF2-40B4-BE49-F238E27FC236}">
                <a16:creationId xmlns:a16="http://schemas.microsoft.com/office/drawing/2014/main" id="{8DF6F552-7A40-D632-7562-6ED252791382}"/>
              </a:ext>
            </a:extLst>
          </p:cNvPr>
          <p:cNvSpPr txBox="1"/>
          <p:nvPr/>
        </p:nvSpPr>
        <p:spPr>
          <a:xfrm>
            <a:off x="479376" y="6100741"/>
            <a:ext cx="2700850" cy="261610"/>
          </a:xfrm>
          <a:prstGeom prst="rect">
            <a:avLst/>
          </a:prstGeom>
          <a:noFill/>
        </p:spPr>
        <p:txBody>
          <a:bodyPr wrap="square">
            <a:spAutoFit/>
          </a:bodyPr>
          <a:lstStyle/>
          <a:p>
            <a:pPr algn="ctr"/>
            <a:r>
              <a:rPr lang="zh-TW" altLang="en-US" sz="1100" dirty="0"/>
              <a:t>https://www.instagram.com/p/CbxgaKtPiI8/</a:t>
            </a:r>
          </a:p>
        </p:txBody>
      </p:sp>
      <p:sp>
        <p:nvSpPr>
          <p:cNvPr id="24" name="文字方塊 23">
            <a:extLst>
              <a:ext uri="{FF2B5EF4-FFF2-40B4-BE49-F238E27FC236}">
                <a16:creationId xmlns:a16="http://schemas.microsoft.com/office/drawing/2014/main" id="{10AE3F46-000C-3ED4-57BA-03A03A6F6233}"/>
              </a:ext>
            </a:extLst>
          </p:cNvPr>
          <p:cNvSpPr txBox="1"/>
          <p:nvPr/>
        </p:nvSpPr>
        <p:spPr>
          <a:xfrm>
            <a:off x="3538439" y="6100741"/>
            <a:ext cx="2693540" cy="253916"/>
          </a:xfrm>
          <a:prstGeom prst="rect">
            <a:avLst/>
          </a:prstGeom>
          <a:noFill/>
        </p:spPr>
        <p:txBody>
          <a:bodyPr wrap="square">
            <a:spAutoFit/>
          </a:bodyPr>
          <a:lstStyle/>
          <a:p>
            <a:r>
              <a:rPr lang="en-US" altLang="zh-TW" sz="1050" dirty="0"/>
              <a:t>https://www.instagram.com/p/CfLsh-wPaPj/</a:t>
            </a:r>
            <a:endParaRPr lang="zh-TW" altLang="en-US" sz="1050" dirty="0"/>
          </a:p>
        </p:txBody>
      </p:sp>
      <p:sp>
        <p:nvSpPr>
          <p:cNvPr id="25" name="文字方塊 24">
            <a:extLst>
              <a:ext uri="{FF2B5EF4-FFF2-40B4-BE49-F238E27FC236}">
                <a16:creationId xmlns:a16="http://schemas.microsoft.com/office/drawing/2014/main" id="{1AEDA656-FA6E-227F-9C97-C30B8CD70005}"/>
              </a:ext>
            </a:extLst>
          </p:cNvPr>
          <p:cNvSpPr txBox="1"/>
          <p:nvPr/>
        </p:nvSpPr>
        <p:spPr>
          <a:xfrm>
            <a:off x="6171670" y="6100741"/>
            <a:ext cx="2898660" cy="253916"/>
          </a:xfrm>
          <a:prstGeom prst="rect">
            <a:avLst/>
          </a:prstGeom>
          <a:noFill/>
        </p:spPr>
        <p:txBody>
          <a:bodyPr wrap="square">
            <a:spAutoFit/>
          </a:bodyPr>
          <a:lstStyle/>
          <a:p>
            <a:r>
              <a:rPr lang="en-US" altLang="zh-TW" sz="1050" dirty="0"/>
              <a:t>https://www.instagram.com/p/Cg4GmumrbUQ/</a:t>
            </a:r>
            <a:endParaRPr lang="zh-TW" altLang="en-US" sz="1050" dirty="0"/>
          </a:p>
        </p:txBody>
      </p:sp>
      <p:sp>
        <p:nvSpPr>
          <p:cNvPr id="26" name="文字方塊 25">
            <a:extLst>
              <a:ext uri="{FF2B5EF4-FFF2-40B4-BE49-F238E27FC236}">
                <a16:creationId xmlns:a16="http://schemas.microsoft.com/office/drawing/2014/main" id="{24BC2A45-1309-20C3-9930-CA5E1123D23E}"/>
              </a:ext>
            </a:extLst>
          </p:cNvPr>
          <p:cNvSpPr txBox="1"/>
          <p:nvPr/>
        </p:nvSpPr>
        <p:spPr>
          <a:xfrm>
            <a:off x="8889394" y="6100741"/>
            <a:ext cx="2898660" cy="261610"/>
          </a:xfrm>
          <a:prstGeom prst="rect">
            <a:avLst/>
          </a:prstGeom>
          <a:noFill/>
        </p:spPr>
        <p:txBody>
          <a:bodyPr wrap="square">
            <a:spAutoFit/>
          </a:bodyPr>
          <a:lstStyle/>
          <a:p>
            <a:pPr algn="r"/>
            <a:r>
              <a:rPr lang="en-US" altLang="zh-TW" sz="1050" dirty="0"/>
              <a:t>https://www.instagram.com/p/Cc9f5WchFlo/</a:t>
            </a:r>
            <a:endParaRPr lang="zh-TW" altLang="en-US" sz="1050" dirty="0"/>
          </a:p>
        </p:txBody>
      </p:sp>
      <p:cxnSp>
        <p:nvCxnSpPr>
          <p:cNvPr id="27" name="直線接點 26">
            <a:extLst>
              <a:ext uri="{FF2B5EF4-FFF2-40B4-BE49-F238E27FC236}">
                <a16:creationId xmlns:a16="http://schemas.microsoft.com/office/drawing/2014/main" id="{56394686-E612-A2EE-633B-A745767F58CC}"/>
              </a:ext>
            </a:extLst>
          </p:cNvPr>
          <p:cNvCxnSpPr>
            <a:cxnSpLocks/>
          </p:cNvCxnSpPr>
          <p:nvPr/>
        </p:nvCxnSpPr>
        <p:spPr>
          <a:xfrm>
            <a:off x="3431704" y="2033050"/>
            <a:ext cx="0" cy="4642387"/>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28" name="內容版面配置區 3">
            <a:extLst>
              <a:ext uri="{FF2B5EF4-FFF2-40B4-BE49-F238E27FC236}">
                <a16:creationId xmlns:a16="http://schemas.microsoft.com/office/drawing/2014/main" id="{07CE8C7D-2BEB-4652-253F-8E817BC24183}"/>
              </a:ext>
            </a:extLst>
          </p:cNvPr>
          <p:cNvSpPr txBox="1">
            <a:spLocks/>
          </p:cNvSpPr>
          <p:nvPr/>
        </p:nvSpPr>
        <p:spPr>
          <a:xfrm>
            <a:off x="838200" y="757259"/>
            <a:ext cx="10515600" cy="127579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{"advice":["(avg saturation &gt; 0.447)"]</a:t>
            </a:r>
          </a:p>
          <a:p>
            <a:pPr marL="228600" marR="0" lvl="0" indent="-228600" algn="ctr"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增加飽和度</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建議提升照片中的整體色彩鮮豔程度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亦即增加照片整體飽和度</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建議提升照片整體飽和度以營造</a:t>
            </a:r>
            <a:r>
              <a:rPr kumimoji="0" lang="zh-TW" altLang="zh-TW"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欣喜、活躍的氛圍。</a:t>
            </a:r>
            <a:endParaRPr kumimoji="0" lang="en-US" altLang="zh-TW"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endParaRPr>
          </a:p>
        </p:txBody>
      </p:sp>
    </p:spTree>
    <p:extLst>
      <p:ext uri="{BB962C8B-B14F-4D97-AF65-F5344CB8AC3E}">
        <p14:creationId xmlns:p14="http://schemas.microsoft.com/office/powerpoint/2010/main" val="3701950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914400" y="1238895"/>
            <a:ext cx="10363200" cy="1974081"/>
          </a:xfrm>
        </p:spPr>
        <p:txBody>
          <a:bodyPr>
            <a:normAutofit fontScale="90000"/>
          </a:bodyPr>
          <a:lstStyle/>
          <a:p>
            <a:r>
              <a:rPr lang="zh-TW" altLang="en-US" dirty="0"/>
              <a:t>運動用品產業</a:t>
            </a:r>
            <a:br>
              <a:rPr lang="en-US" altLang="zh-TW" dirty="0"/>
            </a:br>
            <a:r>
              <a:rPr lang="zh-TW" altLang="en-US" dirty="0"/>
              <a:t>圖像診斷與建議</a:t>
            </a:r>
          </a:p>
        </p:txBody>
      </p:sp>
    </p:spTree>
    <p:extLst>
      <p:ext uri="{BB962C8B-B14F-4D97-AF65-F5344CB8AC3E}">
        <p14:creationId xmlns:p14="http://schemas.microsoft.com/office/powerpoint/2010/main" val="3790562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a:bodyPr>
          <a:lstStyle/>
          <a:p>
            <a:r>
              <a:rPr lang="en-US" altLang="zh-TW" sz="4800" b="1" spc="300" dirty="0">
                <a:latin typeface="微軟正黑體" panose="020B0604030504040204" pitchFamily="34" charset="-120"/>
                <a:ea typeface="微軟正黑體" panose="020B0604030504040204" pitchFamily="34" charset="-120"/>
              </a:rPr>
              <a:t>AI</a:t>
            </a:r>
            <a:r>
              <a:rPr lang="zh-TW" altLang="en-US" sz="4800" b="1" spc="300" dirty="0">
                <a:latin typeface="微軟正黑體" panose="020B0604030504040204" pitchFamily="34" charset="-120"/>
                <a:ea typeface="微軟正黑體" panose="020B0604030504040204" pitchFamily="34" charset="-120"/>
              </a:rPr>
              <a:t>瑕疵檢測</a:t>
            </a:r>
            <a:endParaRPr lang="zh-TW" altLang="en-US" sz="4800"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5</a:t>
            </a:fld>
            <a:endParaRPr lang="zh-TW" altLang="en-US" dirty="0"/>
          </a:p>
        </p:txBody>
      </p:sp>
      <p:sp>
        <p:nvSpPr>
          <p:cNvPr id="2" name="內容版面配置區 2">
            <a:extLst>
              <a:ext uri="{FF2B5EF4-FFF2-40B4-BE49-F238E27FC236}">
                <a16:creationId xmlns:a16="http://schemas.microsoft.com/office/drawing/2014/main" id="{6D2A4BB4-22B6-CA13-FFF1-EA35D839806D}"/>
              </a:ext>
            </a:extLst>
          </p:cNvPr>
          <p:cNvSpPr txBox="1">
            <a:spLocks/>
          </p:cNvSpPr>
          <p:nvPr/>
        </p:nvSpPr>
        <p:spPr>
          <a:xfrm>
            <a:off x="4602524" y="1351231"/>
            <a:ext cx="2687737" cy="67816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sz="2400" b="1" dirty="0">
                <a:latin typeface="微軟正黑體" panose="020B0604030504040204" pitchFamily="34" charset="-120"/>
                <a:ea typeface="微軟正黑體" panose="020B0604030504040204" pitchFamily="34" charset="-120"/>
              </a:rPr>
              <a:t>滑鼠電路板瑕疵檢測</a:t>
            </a:r>
            <a:endParaRPr lang="zh-TW" altLang="zh-TW" sz="2400" b="1" dirty="0">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6906700-EF8F-9E1D-5068-E77FD138CFAD}"/>
              </a:ext>
            </a:extLst>
          </p:cNvPr>
          <p:cNvSpPr/>
          <p:nvPr/>
        </p:nvSpPr>
        <p:spPr>
          <a:xfrm>
            <a:off x="4861199" y="6364196"/>
            <a:ext cx="8493306" cy="255373"/>
          </a:xfrm>
          <a:prstGeom prst="rect">
            <a:avLst/>
          </a:prstGeom>
        </p:spPr>
        <p:txBody>
          <a:bodyPr wrap="square">
            <a:spAutoFit/>
          </a:bodyPr>
          <a:lstStyle/>
          <a:p>
            <a:r>
              <a:rPr lang="zh-TW" altLang="en-US" sz="1050" dirty="0">
                <a:latin typeface="微軟正黑體" panose="020B0604030504040204" pitchFamily="34" charset="-120"/>
                <a:ea typeface="微軟正黑體" panose="020B0604030504040204" pitchFamily="34" charset="-120"/>
              </a:rPr>
              <a:t>資料來源：</a:t>
            </a:r>
            <a:r>
              <a:rPr lang="en-US" altLang="zh-TW" sz="1050" dirty="0">
                <a:latin typeface="微軟正黑體" panose="020B0604030504040204" pitchFamily="34" charset="-120"/>
                <a:ea typeface="微軟正黑體" panose="020B0604030504040204" pitchFamily="34" charset="-120"/>
                <a:hlinkClick r:id="rId3"/>
              </a:rPr>
              <a:t>https://www.cognex.com/zh-tw/industries/electronics/pcb-assembly/mouse-pcb-inspection</a:t>
            </a:r>
            <a:r>
              <a:rPr lang="zh-TW" altLang="en-US" sz="1050" dirty="0">
                <a:latin typeface="微軟正黑體" panose="020B0604030504040204" pitchFamily="34" charset="-120"/>
                <a:ea typeface="微軟正黑體" panose="020B0604030504040204" pitchFamily="34" charset="-120"/>
              </a:rPr>
              <a:t> </a:t>
            </a:r>
          </a:p>
        </p:txBody>
      </p:sp>
      <p:pic>
        <p:nvPicPr>
          <p:cNvPr id="4" name="Picture 2" descr="滑鼠 PCB 檢測 - 更多範例">
            <a:extLst>
              <a:ext uri="{FF2B5EF4-FFF2-40B4-BE49-F238E27FC236}">
                <a16:creationId xmlns:a16="http://schemas.microsoft.com/office/drawing/2014/main" id="{29C0080D-918A-3D70-49F5-0DB19E83360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390" b="92019" l="2000" r="95500">
                        <a14:foregroundMark x1="73667" y1="46714" x2="73667" y2="46714"/>
                        <a14:foregroundMark x1="95500" y1="43427" x2="95500" y2="43427"/>
                        <a14:foregroundMark x1="91833" y1="37559" x2="91833" y2="37559"/>
                        <a14:foregroundMark x1="86500" y1="27700" x2="86500" y2="27700"/>
                        <a14:foregroundMark x1="85833" y1="48826" x2="85833" y2="48826"/>
                        <a14:foregroundMark x1="91167" y1="35211" x2="91167" y2="35211"/>
                        <a14:foregroundMark x1="91167" y1="40141" x2="91167" y2="40141"/>
                        <a14:foregroundMark x1="87500" y1="49061" x2="87500" y2="49061"/>
                        <a14:foregroundMark x1="66167" y1="48357" x2="66167" y2="48357"/>
                        <a14:foregroundMark x1="59167" y1="46714" x2="59167" y2="46714"/>
                        <a14:foregroundMark x1="48167" y1="47653" x2="48167" y2="47653"/>
                        <a14:foregroundMark x1="45000" y1="48592" x2="45000" y2="48592"/>
                        <a14:foregroundMark x1="22667" y1="43427" x2="22667" y2="43427"/>
                        <a14:foregroundMark x1="22667" y1="43427" x2="22667" y2="43427"/>
                        <a14:foregroundMark x1="9500" y1="33333" x2="9500" y2="33333"/>
                        <a14:foregroundMark x1="8167" y1="26526" x2="8167" y2="26526"/>
                        <a14:foregroundMark x1="6667" y1="20423" x2="6667" y2="20423"/>
                        <a14:foregroundMark x1="4000" y1="17136" x2="4000" y2="17136"/>
                        <a14:foregroundMark x1="7667" y1="81455" x2="7667" y2="81455"/>
                        <a14:foregroundMark x1="2000" y1="81455" x2="2000" y2="81455"/>
                        <a14:foregroundMark x1="5333" y1="67136" x2="5333" y2="67136"/>
                        <a14:foregroundMark x1="30833" y1="91080" x2="30833" y2="91080"/>
                        <a14:foregroundMark x1="34667" y1="92019" x2="34667" y2="92019"/>
                      </a14:backgroundRemoval>
                    </a14:imgEffect>
                  </a14:imgLayer>
                </a14:imgProps>
              </a:ext>
              <a:ext uri="{28A0092B-C50C-407E-A947-70E740481C1C}">
                <a14:useLocalDpi xmlns:a14="http://schemas.microsoft.com/office/drawing/2010/main" val="0"/>
              </a:ext>
            </a:extLst>
          </a:blip>
          <a:srcRect/>
          <a:stretch>
            <a:fillRect/>
          </a:stretch>
        </p:blipFill>
        <p:spPr bwMode="auto">
          <a:xfrm>
            <a:off x="2791992" y="1772817"/>
            <a:ext cx="6608017" cy="469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064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11524"/>
            <a:ext cx="4946650" cy="782638"/>
          </a:xfrm>
        </p:spPr>
        <p:txBody>
          <a:bodyPr>
            <a:normAutofit fontScale="90000"/>
          </a:bodyPr>
          <a:lstStyle/>
          <a:p>
            <a:pPr algn="ctr"/>
            <a:r>
              <a:rPr lang="zh-TW" altLang="en-US" sz="3200" dirty="0"/>
              <a:t>運動</a:t>
            </a:r>
            <a:r>
              <a:rPr lang="zh-TW" altLang="en-US" sz="3200" b="1" dirty="0"/>
              <a:t>產業 </a:t>
            </a:r>
            <a:r>
              <a:rPr lang="en-US" altLang="zh-TW" sz="3200" b="1" dirty="0"/>
              <a:t>-</a:t>
            </a:r>
            <a:r>
              <a:rPr lang="zh-TW" altLang="en-US" sz="3200" b="1" dirty="0"/>
              <a:t> 建議規則範例 </a:t>
            </a:r>
            <a:r>
              <a:rPr lang="en-US" altLang="zh-TW" sz="3200" b="1" dirty="0"/>
              <a:t>1</a:t>
            </a:r>
            <a:endParaRPr lang="zh-TW" altLang="en-US" sz="3200" b="1" dirty="0"/>
          </a:p>
        </p:txBody>
      </p:sp>
      <p:sp>
        <p:nvSpPr>
          <p:cNvPr id="6" name="投影片編號版面配置區 4">
            <a:extLst>
              <a:ext uri="{FF2B5EF4-FFF2-40B4-BE49-F238E27FC236}">
                <a16:creationId xmlns:a16="http://schemas.microsoft.com/office/drawing/2014/main" id="{E45669F4-C266-0BF6-FA0C-5FDF785A7EC9}"/>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50</a:t>
            </a:fld>
            <a:endParaRPr lang="zh-TW" altLang="en-US" dirty="0"/>
          </a:p>
        </p:txBody>
      </p:sp>
      <p:sp>
        <p:nvSpPr>
          <p:cNvPr id="4" name="內容版面配置區 3">
            <a:extLst>
              <a:ext uri="{FF2B5EF4-FFF2-40B4-BE49-F238E27FC236}">
                <a16:creationId xmlns:a16="http://schemas.microsoft.com/office/drawing/2014/main" id="{E9AF03C3-EC5D-2B17-230F-96277D30DCBA}"/>
              </a:ext>
            </a:extLst>
          </p:cNvPr>
          <p:cNvSpPr txBox="1">
            <a:spLocks/>
          </p:cNvSpPr>
          <p:nvPr/>
        </p:nvSpPr>
        <p:spPr>
          <a:xfrm>
            <a:off x="838200" y="1059640"/>
            <a:ext cx="10515600" cy="100120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{"advice":["((level of detail &gt; 9150.5)","(GLCM energy - brightness &lt;= 0.098)"]}</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增加詳細程度：使照片中背景或商品的色彩越多元繽紛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亦即增加照片中的色塊複雜度</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減少亮度一致性：建議使用多種亮色與暗色分散在照片中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亦即使多處點像素間的亮度差異越大</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建議照片提升飽和度、色彩繽紛以及亮度可營造活力、生動、活潑的意象表現。</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 name="直線接點 4">
            <a:extLst>
              <a:ext uri="{FF2B5EF4-FFF2-40B4-BE49-F238E27FC236}">
                <a16:creationId xmlns:a16="http://schemas.microsoft.com/office/drawing/2014/main" id="{54397B44-4093-3F0F-8EB9-ACD81309BD16}"/>
              </a:ext>
            </a:extLst>
          </p:cNvPr>
          <p:cNvCxnSpPr>
            <a:cxnSpLocks/>
          </p:cNvCxnSpPr>
          <p:nvPr/>
        </p:nvCxnSpPr>
        <p:spPr>
          <a:xfrm>
            <a:off x="4746894" y="2258447"/>
            <a:ext cx="0" cy="4352200"/>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7" name="文字版面配置區 7">
            <a:extLst>
              <a:ext uri="{FF2B5EF4-FFF2-40B4-BE49-F238E27FC236}">
                <a16:creationId xmlns:a16="http://schemas.microsoft.com/office/drawing/2014/main" id="{CE9A4465-9C5D-3393-7B24-57BADC9E341A}"/>
              </a:ext>
            </a:extLst>
          </p:cNvPr>
          <p:cNvSpPr txBox="1">
            <a:spLocks/>
          </p:cNvSpPr>
          <p:nvPr/>
        </p:nvSpPr>
        <p:spPr>
          <a:xfrm>
            <a:off x="1283755" y="2182147"/>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C</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8" name="文字版面配置區 7">
            <a:extLst>
              <a:ext uri="{FF2B5EF4-FFF2-40B4-BE49-F238E27FC236}">
                <a16:creationId xmlns:a16="http://schemas.microsoft.com/office/drawing/2014/main" id="{161836F3-0CFA-6993-F112-377F09676782}"/>
              </a:ext>
            </a:extLst>
          </p:cNvPr>
          <p:cNvSpPr txBox="1">
            <a:spLocks/>
          </p:cNvSpPr>
          <p:nvPr/>
        </p:nvSpPr>
        <p:spPr>
          <a:xfrm>
            <a:off x="6755651" y="2182147"/>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A</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7121BF6E-A9F5-4A18-6223-7779313FC2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360" y="2830005"/>
            <a:ext cx="4041471" cy="3039523"/>
          </a:xfrm>
          <a:prstGeom prst="rect">
            <a:avLst/>
          </a:prstGeom>
        </p:spPr>
      </p:pic>
      <p:pic>
        <p:nvPicPr>
          <p:cNvPr id="11" name="圖片 10">
            <a:extLst>
              <a:ext uri="{FF2B5EF4-FFF2-40B4-BE49-F238E27FC236}">
                <a16:creationId xmlns:a16="http://schemas.microsoft.com/office/drawing/2014/main" id="{18C16D90-ED9E-994F-9247-F8578F2874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888" y="2492896"/>
            <a:ext cx="2970994" cy="3713743"/>
          </a:xfrm>
          <a:prstGeom prst="rect">
            <a:avLst/>
          </a:prstGeom>
        </p:spPr>
      </p:pic>
      <p:pic>
        <p:nvPicPr>
          <p:cNvPr id="12" name="圖片 11">
            <a:extLst>
              <a:ext uri="{FF2B5EF4-FFF2-40B4-BE49-F238E27FC236}">
                <a16:creationId xmlns:a16="http://schemas.microsoft.com/office/drawing/2014/main" id="{D3492EEE-4670-9BD3-FC10-1FC40E5A55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9261" y="2492897"/>
            <a:ext cx="2977373" cy="3713743"/>
          </a:xfrm>
          <a:prstGeom prst="rect">
            <a:avLst/>
          </a:prstGeom>
        </p:spPr>
      </p:pic>
      <p:sp>
        <p:nvSpPr>
          <p:cNvPr id="13" name="矩形 12">
            <a:extLst>
              <a:ext uri="{FF2B5EF4-FFF2-40B4-BE49-F238E27FC236}">
                <a16:creationId xmlns:a16="http://schemas.microsoft.com/office/drawing/2014/main" id="{0C6927DD-5FF7-BA64-7BCD-E092200B4808}"/>
              </a:ext>
            </a:extLst>
          </p:cNvPr>
          <p:cNvSpPr/>
          <p:nvPr/>
        </p:nvSpPr>
        <p:spPr>
          <a:xfrm>
            <a:off x="749725" y="6411509"/>
            <a:ext cx="3212740" cy="261610"/>
          </a:xfrm>
          <a:prstGeom prst="rect">
            <a:avLst/>
          </a:prstGeom>
        </p:spPr>
        <p:txBody>
          <a:bodyPr wrap="square">
            <a:spAutoFit/>
          </a:bodyPr>
          <a:lstStyle/>
          <a:p>
            <a:r>
              <a:rPr lang="en-US" altLang="zh-TW" sz="1100" dirty="0">
                <a:solidFill>
                  <a:srgbClr val="000000"/>
                </a:solidFill>
                <a:latin typeface="微軟正黑體" panose="020B0604030504040204" pitchFamily="34" charset="-120"/>
                <a:ea typeface="微軟正黑體" panose="020B0604030504040204" pitchFamily="34" charset="-120"/>
                <a:hlinkClick r:id="rId6"/>
              </a:rPr>
              <a:t>https://www.instagram.com/p/CXjOnjgP7DN/</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CF72FED8-A76F-B01B-69F6-E6EEE1F3DA1A}"/>
              </a:ext>
            </a:extLst>
          </p:cNvPr>
          <p:cNvSpPr/>
          <p:nvPr/>
        </p:nvSpPr>
        <p:spPr>
          <a:xfrm>
            <a:off x="5009188" y="6397619"/>
            <a:ext cx="3122896" cy="261610"/>
          </a:xfrm>
          <a:prstGeom prst="rect">
            <a:avLst/>
          </a:prstGeom>
        </p:spPr>
        <p:txBody>
          <a:bodyPr wrap="square">
            <a:spAutoFit/>
          </a:bodyPr>
          <a:lstStyle/>
          <a:p>
            <a:pPr algn="ctr"/>
            <a:r>
              <a:rPr lang="en-US" altLang="zh-TW" sz="1100" dirty="0">
                <a:solidFill>
                  <a:srgbClr val="000000"/>
                </a:solidFill>
                <a:latin typeface="微軟正黑體" panose="020B0604030504040204" pitchFamily="34" charset="-120"/>
                <a:ea typeface="微軟正黑體" panose="020B0604030504040204" pitchFamily="34" charset="-120"/>
                <a:hlinkClick r:id="rId7"/>
              </a:rPr>
              <a:t>https://www.instagram.com/p/CeBSjh0Jqk0/</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77C67D2F-F195-9F62-6802-F05DDAC05334}"/>
              </a:ext>
            </a:extLst>
          </p:cNvPr>
          <p:cNvSpPr/>
          <p:nvPr/>
        </p:nvSpPr>
        <p:spPr>
          <a:xfrm>
            <a:off x="8296349" y="6397619"/>
            <a:ext cx="3243196" cy="261610"/>
          </a:xfrm>
          <a:prstGeom prst="rect">
            <a:avLst/>
          </a:prstGeom>
        </p:spPr>
        <p:txBody>
          <a:bodyPr wrap="none">
            <a:spAutoFit/>
          </a:bodyPr>
          <a:lstStyle/>
          <a:p>
            <a:pPr algn="ctr"/>
            <a:r>
              <a:rPr lang="en-US" altLang="zh-TW" sz="1100" dirty="0">
                <a:solidFill>
                  <a:srgbClr val="000000"/>
                </a:solidFill>
                <a:latin typeface="微軟正黑體" panose="020B0604030504040204" pitchFamily="34" charset="-120"/>
                <a:ea typeface="微軟正黑體" panose="020B0604030504040204" pitchFamily="34" charset="-120"/>
                <a:hlinkClick r:id="rId8"/>
              </a:rPr>
              <a:t>https://www.instagram.com/p/CbFPprxLJ85/</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val="3630490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4">
            <a:extLst>
              <a:ext uri="{FF2B5EF4-FFF2-40B4-BE49-F238E27FC236}">
                <a16:creationId xmlns:a16="http://schemas.microsoft.com/office/drawing/2014/main" id="{E45669F4-C266-0BF6-FA0C-5FDF785A7EC9}"/>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51</a:t>
            </a:fld>
            <a:endParaRPr lang="zh-TW" altLang="en-US" dirty="0"/>
          </a:p>
        </p:txBody>
      </p:sp>
      <p:sp>
        <p:nvSpPr>
          <p:cNvPr id="4" name="標題 1">
            <a:extLst>
              <a:ext uri="{FF2B5EF4-FFF2-40B4-BE49-F238E27FC236}">
                <a16:creationId xmlns:a16="http://schemas.microsoft.com/office/drawing/2014/main" id="{ECC4E1D9-DD09-7E9A-5C06-7B4C5368E850}"/>
              </a:ext>
            </a:extLst>
          </p:cNvPr>
          <p:cNvSpPr txBox="1">
            <a:spLocks/>
          </p:cNvSpPr>
          <p:nvPr/>
        </p:nvSpPr>
        <p:spPr>
          <a:xfrm>
            <a:off x="3622675" y="111524"/>
            <a:ext cx="4946650" cy="782638"/>
          </a:xfrm>
          <a:prstGeom prst="rect">
            <a:avLst/>
          </a:prstGeom>
        </p:spPr>
        <p:txBody>
          <a:bodyPr vert="horz" lIns="91440" tIns="45720" rIns="91440" bIns="45720" rtlCol="0" anchor="ctr">
            <a:normAutofit fontScale="97500"/>
          </a:bodyPr>
          <a:lst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a:lstStyle>
          <a:p>
            <a:pPr algn="ctr"/>
            <a:r>
              <a:rPr lang="zh-TW" altLang="en-US" sz="3200" dirty="0"/>
              <a:t>運動產業 </a:t>
            </a:r>
            <a:r>
              <a:rPr lang="en-US" altLang="zh-TW" sz="3200" dirty="0"/>
              <a:t>-</a:t>
            </a:r>
            <a:r>
              <a:rPr lang="zh-TW" altLang="en-US" sz="3200" dirty="0"/>
              <a:t> 建議規則範例 </a:t>
            </a:r>
            <a:r>
              <a:rPr lang="en-US" altLang="zh-TW" sz="3200" dirty="0"/>
              <a:t>2</a:t>
            </a:r>
            <a:endParaRPr lang="zh-TW" altLang="en-US" sz="3200" dirty="0"/>
          </a:p>
        </p:txBody>
      </p:sp>
      <p:sp>
        <p:nvSpPr>
          <p:cNvPr id="5" name="內容版面配置區 3">
            <a:extLst>
              <a:ext uri="{FF2B5EF4-FFF2-40B4-BE49-F238E27FC236}">
                <a16:creationId xmlns:a16="http://schemas.microsoft.com/office/drawing/2014/main" id="{9FECD67D-E9C4-5DDC-DB48-063D30505FBB}"/>
              </a:ext>
            </a:extLst>
          </p:cNvPr>
          <p:cNvSpPr txBox="1">
            <a:spLocks/>
          </p:cNvSpPr>
          <p:nvPr/>
        </p:nvSpPr>
        <p:spPr>
          <a:xfrm>
            <a:off x="863988" y="878966"/>
            <a:ext cx="10515600" cy="100120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{"advice":[("(white &gt; 0.002)""]}</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增加白色</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建議增加照片中的白色元素</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建議照片增加白色比例以提升亮度，可營造活力、生動、活潑的意象表現。</a:t>
            </a:r>
          </a:p>
        </p:txBody>
      </p:sp>
      <p:cxnSp>
        <p:nvCxnSpPr>
          <p:cNvPr id="7" name="直線接點 6">
            <a:extLst>
              <a:ext uri="{FF2B5EF4-FFF2-40B4-BE49-F238E27FC236}">
                <a16:creationId xmlns:a16="http://schemas.microsoft.com/office/drawing/2014/main" id="{312BD207-CB70-06AF-F2EF-7E91792D9BEC}"/>
              </a:ext>
            </a:extLst>
          </p:cNvPr>
          <p:cNvCxnSpPr>
            <a:cxnSpLocks/>
          </p:cNvCxnSpPr>
          <p:nvPr/>
        </p:nvCxnSpPr>
        <p:spPr>
          <a:xfrm>
            <a:off x="4201585" y="1973743"/>
            <a:ext cx="0" cy="4701192"/>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8" name="文字版面配置區 7">
            <a:extLst>
              <a:ext uri="{FF2B5EF4-FFF2-40B4-BE49-F238E27FC236}">
                <a16:creationId xmlns:a16="http://schemas.microsoft.com/office/drawing/2014/main" id="{83469CAA-729B-8A33-6091-059343F95D23}"/>
              </a:ext>
            </a:extLst>
          </p:cNvPr>
          <p:cNvSpPr txBox="1">
            <a:spLocks/>
          </p:cNvSpPr>
          <p:nvPr/>
        </p:nvSpPr>
        <p:spPr>
          <a:xfrm>
            <a:off x="957057" y="1973743"/>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9" name="文字版面配置區 7">
            <a:extLst>
              <a:ext uri="{FF2B5EF4-FFF2-40B4-BE49-F238E27FC236}">
                <a16:creationId xmlns:a16="http://schemas.microsoft.com/office/drawing/2014/main" id="{6B09103A-8036-0136-35DA-D84BC59BA48F}"/>
              </a:ext>
            </a:extLst>
          </p:cNvPr>
          <p:cNvSpPr txBox="1">
            <a:spLocks/>
          </p:cNvSpPr>
          <p:nvPr/>
        </p:nvSpPr>
        <p:spPr>
          <a:xfrm>
            <a:off x="6945580" y="1973743"/>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6269D606-F671-ADA3-5593-50356578A8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898" y="2598504"/>
            <a:ext cx="3429000" cy="3429000"/>
          </a:xfrm>
          <a:prstGeom prst="rect">
            <a:avLst/>
          </a:prstGeom>
        </p:spPr>
      </p:pic>
      <p:pic>
        <p:nvPicPr>
          <p:cNvPr id="12" name="圖片 11">
            <a:extLst>
              <a:ext uri="{FF2B5EF4-FFF2-40B4-BE49-F238E27FC236}">
                <a16:creationId xmlns:a16="http://schemas.microsoft.com/office/drawing/2014/main" id="{C9360984-7C08-7181-0020-1881F87198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9903" y="2424411"/>
            <a:ext cx="2882474" cy="3603092"/>
          </a:xfrm>
          <a:prstGeom prst="rect">
            <a:avLst/>
          </a:prstGeom>
        </p:spPr>
      </p:pic>
      <p:pic>
        <p:nvPicPr>
          <p:cNvPr id="13" name="圖片 12">
            <a:extLst>
              <a:ext uri="{FF2B5EF4-FFF2-40B4-BE49-F238E27FC236}">
                <a16:creationId xmlns:a16="http://schemas.microsoft.com/office/drawing/2014/main" id="{630F1574-2C4A-2C89-7645-5C0B19CD7F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7921" y="2424411"/>
            <a:ext cx="2882473" cy="3603091"/>
          </a:xfrm>
          <a:prstGeom prst="rect">
            <a:avLst/>
          </a:prstGeom>
        </p:spPr>
      </p:pic>
      <p:sp>
        <p:nvSpPr>
          <p:cNvPr id="15" name="矩形 14">
            <a:extLst>
              <a:ext uri="{FF2B5EF4-FFF2-40B4-BE49-F238E27FC236}">
                <a16:creationId xmlns:a16="http://schemas.microsoft.com/office/drawing/2014/main" id="{0D916EFC-5F52-D827-C054-30FAF66F794B}"/>
              </a:ext>
            </a:extLst>
          </p:cNvPr>
          <p:cNvSpPr/>
          <p:nvPr/>
        </p:nvSpPr>
        <p:spPr>
          <a:xfrm>
            <a:off x="314898" y="6305460"/>
            <a:ext cx="3429000" cy="261610"/>
          </a:xfrm>
          <a:prstGeom prst="rect">
            <a:avLst/>
          </a:prstGeom>
        </p:spPr>
        <p:txBody>
          <a:bodyPr wrap="square">
            <a:spAutoFit/>
          </a:bodyPr>
          <a:lstStyle/>
          <a:p>
            <a:pPr algn="ctr"/>
            <a:r>
              <a:rPr lang="en-US" altLang="zh-TW" sz="1100" dirty="0">
                <a:solidFill>
                  <a:srgbClr val="000000"/>
                </a:solidFill>
                <a:latin typeface="微軟正黑體" panose="020B0604030504040204" pitchFamily="34" charset="-120"/>
                <a:ea typeface="微軟正黑體" panose="020B0604030504040204" pitchFamily="34" charset="-120"/>
                <a:hlinkClick r:id="rId6"/>
              </a:rPr>
              <a:t>https://www.instagram.com/p/CdaO_4pvLHf/</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E7BDF515-DBC3-1495-4F87-C73926B915C1}"/>
              </a:ext>
            </a:extLst>
          </p:cNvPr>
          <p:cNvSpPr/>
          <p:nvPr/>
        </p:nvSpPr>
        <p:spPr>
          <a:xfrm>
            <a:off x="4317749" y="6305460"/>
            <a:ext cx="3277665" cy="261610"/>
          </a:xfrm>
          <a:prstGeom prst="rect">
            <a:avLst/>
          </a:prstGeom>
        </p:spPr>
        <p:txBody>
          <a:bodyPr wrap="square">
            <a:spAutoFit/>
          </a:bodyPr>
          <a:lstStyle/>
          <a:p>
            <a:pPr algn="r"/>
            <a:r>
              <a:rPr lang="en-US" altLang="zh-TW" sz="1100" dirty="0">
                <a:solidFill>
                  <a:srgbClr val="000000"/>
                </a:solidFill>
                <a:latin typeface="微軟正黑體" panose="020B0604030504040204" pitchFamily="34" charset="-120"/>
                <a:ea typeface="微軟正黑體" panose="020B0604030504040204" pitchFamily="34" charset="-120"/>
                <a:hlinkClick r:id="rId7"/>
              </a:rPr>
              <a:t>https://www.instagram.com/p/Cdp1IV1P-gy/</a:t>
            </a:r>
            <a:r>
              <a:rPr lang="zh-TW" altLang="en-US" sz="1100" dirty="0">
                <a:latin typeface="微軟正黑體" panose="020B0604030504040204" pitchFamily="34" charset="-120"/>
                <a:ea typeface="微軟正黑體" panose="020B0604030504040204" pitchFamily="34" charset="-120"/>
              </a:rPr>
              <a:t>  </a:t>
            </a:r>
          </a:p>
        </p:txBody>
      </p:sp>
      <p:sp>
        <p:nvSpPr>
          <p:cNvPr id="21" name="矩形 20">
            <a:extLst>
              <a:ext uri="{FF2B5EF4-FFF2-40B4-BE49-F238E27FC236}">
                <a16:creationId xmlns:a16="http://schemas.microsoft.com/office/drawing/2014/main" id="{93525FBB-7C54-3DC2-CC55-0BE31AEBE527}"/>
              </a:ext>
            </a:extLst>
          </p:cNvPr>
          <p:cNvSpPr/>
          <p:nvPr/>
        </p:nvSpPr>
        <p:spPr>
          <a:xfrm>
            <a:off x="7855688" y="6305460"/>
            <a:ext cx="3389069" cy="261610"/>
          </a:xfrm>
          <a:prstGeom prst="rect">
            <a:avLst/>
          </a:prstGeom>
        </p:spPr>
        <p:txBody>
          <a:bodyPr wrap="none">
            <a:spAutoFit/>
          </a:bodyPr>
          <a:lstStyle/>
          <a:p>
            <a:r>
              <a:rPr lang="en-US" altLang="zh-TW" sz="1100" dirty="0">
                <a:solidFill>
                  <a:srgbClr val="000000"/>
                </a:solidFill>
                <a:latin typeface="微軟正黑體" panose="020B0604030504040204" pitchFamily="34" charset="-120"/>
                <a:ea typeface="微軟正黑體" panose="020B0604030504040204" pitchFamily="34" charset="-120"/>
                <a:hlinkClick r:id="rId8"/>
              </a:rPr>
              <a:t>https://www.instagram.com/p/CcumX5ALvAC/</a:t>
            </a:r>
            <a:r>
              <a:rPr lang="zh-TW" altLang="en-US" sz="1100" dirty="0">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val="2230043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4">
            <a:extLst>
              <a:ext uri="{FF2B5EF4-FFF2-40B4-BE49-F238E27FC236}">
                <a16:creationId xmlns:a16="http://schemas.microsoft.com/office/drawing/2014/main" id="{E45669F4-C266-0BF6-FA0C-5FDF785A7EC9}"/>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52</a:t>
            </a:fld>
            <a:endParaRPr lang="zh-TW" altLang="en-US" dirty="0"/>
          </a:p>
        </p:txBody>
      </p:sp>
      <p:sp>
        <p:nvSpPr>
          <p:cNvPr id="4" name="標題 1">
            <a:extLst>
              <a:ext uri="{FF2B5EF4-FFF2-40B4-BE49-F238E27FC236}">
                <a16:creationId xmlns:a16="http://schemas.microsoft.com/office/drawing/2014/main" id="{05ACCDFA-ABE0-0765-E1C2-CCA9BE01C0B9}"/>
              </a:ext>
            </a:extLst>
          </p:cNvPr>
          <p:cNvSpPr txBox="1">
            <a:spLocks/>
          </p:cNvSpPr>
          <p:nvPr/>
        </p:nvSpPr>
        <p:spPr>
          <a:xfrm>
            <a:off x="3622675" y="111524"/>
            <a:ext cx="4946650" cy="782638"/>
          </a:xfrm>
          <a:prstGeom prst="rect">
            <a:avLst/>
          </a:prstGeom>
        </p:spPr>
        <p:txBody>
          <a:bodyPr vert="horz" lIns="91440" tIns="45720" rIns="91440" bIns="45720" rtlCol="0" anchor="ctr">
            <a:normAutofit fontScale="97500"/>
          </a:bodyPr>
          <a:lst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a:lstStyle>
          <a:p>
            <a:pPr algn="ctr"/>
            <a:r>
              <a:rPr lang="zh-TW" altLang="en-US" sz="3200" dirty="0"/>
              <a:t>運動產業 </a:t>
            </a:r>
            <a:r>
              <a:rPr lang="en-US" altLang="zh-TW" sz="3200" dirty="0"/>
              <a:t>-</a:t>
            </a:r>
            <a:r>
              <a:rPr lang="zh-TW" altLang="en-US" sz="3200" dirty="0"/>
              <a:t> 建議規則範例 </a:t>
            </a:r>
            <a:r>
              <a:rPr lang="en-US" altLang="zh-TW" sz="3200" dirty="0"/>
              <a:t>3</a:t>
            </a:r>
            <a:endParaRPr lang="zh-TW" altLang="en-US" sz="3200" dirty="0"/>
          </a:p>
        </p:txBody>
      </p:sp>
      <p:sp>
        <p:nvSpPr>
          <p:cNvPr id="5" name="內容版面配置區 3">
            <a:extLst>
              <a:ext uri="{FF2B5EF4-FFF2-40B4-BE49-F238E27FC236}">
                <a16:creationId xmlns:a16="http://schemas.microsoft.com/office/drawing/2014/main" id="{C8A9CC7C-7C8F-5EEB-E9B5-DE8993132760}"/>
              </a:ext>
            </a:extLst>
          </p:cNvPr>
          <p:cNvSpPr txBox="1">
            <a:spLocks/>
          </p:cNvSpPr>
          <p:nvPr/>
        </p:nvSpPr>
        <p:spPr>
          <a:xfrm>
            <a:off x="887661" y="1080535"/>
            <a:ext cx="10515600" cy="100120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{"advice":["(level of detail &gt; 6715.0)","(</a:t>
            </a:r>
            <a:r>
              <a:rPr kumimoji="0" lang="en-US" altLang="zh-TW" sz="14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person_num</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&gt; 0.5)"]}</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增加詳細程度：使照片中背景或商品的色彩越多元繽紛 </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亦即增加照片中的色塊複雜度</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增加人物</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建議增加照片中的人物來凸顯商品使用性</a:t>
            </a:r>
            <a:endPar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18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p:txBody>
      </p:sp>
      <p:cxnSp>
        <p:nvCxnSpPr>
          <p:cNvPr id="7" name="直線接點 6">
            <a:extLst>
              <a:ext uri="{FF2B5EF4-FFF2-40B4-BE49-F238E27FC236}">
                <a16:creationId xmlns:a16="http://schemas.microsoft.com/office/drawing/2014/main" id="{87EA1A59-E8CF-CD59-B09D-F6E63FB7905A}"/>
              </a:ext>
            </a:extLst>
          </p:cNvPr>
          <p:cNvCxnSpPr>
            <a:cxnSpLocks/>
          </p:cNvCxnSpPr>
          <p:nvPr/>
        </p:nvCxnSpPr>
        <p:spPr>
          <a:xfrm>
            <a:off x="4399251" y="1973743"/>
            <a:ext cx="0" cy="4701192"/>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8" name="文字版面配置區 7">
            <a:extLst>
              <a:ext uri="{FF2B5EF4-FFF2-40B4-BE49-F238E27FC236}">
                <a16:creationId xmlns:a16="http://schemas.microsoft.com/office/drawing/2014/main" id="{477FD1E3-D648-0CF4-EBB8-7C0ED9863E35}"/>
              </a:ext>
            </a:extLst>
          </p:cNvPr>
          <p:cNvSpPr txBox="1">
            <a:spLocks/>
          </p:cNvSpPr>
          <p:nvPr/>
        </p:nvSpPr>
        <p:spPr>
          <a:xfrm>
            <a:off x="957057" y="2128123"/>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9" name="文字版面配置區 7">
            <a:extLst>
              <a:ext uri="{FF2B5EF4-FFF2-40B4-BE49-F238E27FC236}">
                <a16:creationId xmlns:a16="http://schemas.microsoft.com/office/drawing/2014/main" id="{02AF228D-C00C-B1FB-B9BD-E796B9C49754}"/>
              </a:ext>
            </a:extLst>
          </p:cNvPr>
          <p:cNvSpPr txBox="1">
            <a:spLocks/>
          </p:cNvSpPr>
          <p:nvPr/>
        </p:nvSpPr>
        <p:spPr>
          <a:xfrm>
            <a:off x="6945580" y="2128123"/>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11" name="圖片 10">
            <a:extLst>
              <a:ext uri="{FF2B5EF4-FFF2-40B4-BE49-F238E27FC236}">
                <a16:creationId xmlns:a16="http://schemas.microsoft.com/office/drawing/2014/main" id="{115ECC73-4161-91A4-08D4-C850205239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10" y="2502413"/>
            <a:ext cx="3650388" cy="3650388"/>
          </a:xfrm>
          <a:prstGeom prst="rect">
            <a:avLst/>
          </a:prstGeom>
        </p:spPr>
      </p:pic>
      <p:pic>
        <p:nvPicPr>
          <p:cNvPr id="12" name="圖片 11">
            <a:extLst>
              <a:ext uri="{FF2B5EF4-FFF2-40B4-BE49-F238E27FC236}">
                <a16:creationId xmlns:a16="http://schemas.microsoft.com/office/drawing/2014/main" id="{461DCE3B-B0A9-7BB7-3628-FE77D106C7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6455" y="2502413"/>
            <a:ext cx="2925538" cy="3656923"/>
          </a:xfrm>
          <a:prstGeom prst="rect">
            <a:avLst/>
          </a:prstGeom>
        </p:spPr>
      </p:pic>
      <p:pic>
        <p:nvPicPr>
          <p:cNvPr id="13" name="圖片 12">
            <a:extLst>
              <a:ext uri="{FF2B5EF4-FFF2-40B4-BE49-F238E27FC236}">
                <a16:creationId xmlns:a16="http://schemas.microsoft.com/office/drawing/2014/main" id="{EB4694D4-51A9-A92E-2DBC-763E58F222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946" y="2495877"/>
            <a:ext cx="2925539" cy="3656924"/>
          </a:xfrm>
          <a:prstGeom prst="rect">
            <a:avLst/>
          </a:prstGeom>
        </p:spPr>
      </p:pic>
      <p:sp>
        <p:nvSpPr>
          <p:cNvPr id="15" name="矩形 14">
            <a:extLst>
              <a:ext uri="{FF2B5EF4-FFF2-40B4-BE49-F238E27FC236}">
                <a16:creationId xmlns:a16="http://schemas.microsoft.com/office/drawing/2014/main" id="{124E943B-BC05-A141-6F6A-E8C075689D56}"/>
              </a:ext>
            </a:extLst>
          </p:cNvPr>
          <p:cNvSpPr/>
          <p:nvPr/>
        </p:nvSpPr>
        <p:spPr>
          <a:xfrm>
            <a:off x="336310" y="6362070"/>
            <a:ext cx="3650388" cy="261610"/>
          </a:xfrm>
          <a:prstGeom prst="rect">
            <a:avLst/>
          </a:prstGeom>
        </p:spPr>
        <p:txBody>
          <a:bodyPr wrap="square">
            <a:spAutoFit/>
          </a:bodyPr>
          <a:lstStyle/>
          <a:p>
            <a:pPr algn="ctr"/>
            <a:r>
              <a:rPr lang="en-US" altLang="zh-TW" sz="1100" dirty="0">
                <a:solidFill>
                  <a:srgbClr val="000000"/>
                </a:solidFill>
                <a:latin typeface="微軟正黑體" panose="020B0604030504040204" pitchFamily="34" charset="-120"/>
                <a:ea typeface="微軟正黑體" panose="020B0604030504040204" pitchFamily="34" charset="-120"/>
                <a:hlinkClick r:id="rId6"/>
              </a:rPr>
              <a:t>https://www.instagram.com/p/Cdow8bFO14A/</a:t>
            </a:r>
            <a:r>
              <a:rPr lang="zh-TW" altLang="en-US" sz="1100" dirty="0">
                <a:latin typeface="微軟正黑體" panose="020B0604030504040204" pitchFamily="34" charset="-120"/>
                <a:ea typeface="微軟正黑體" panose="020B0604030504040204" pitchFamily="34" charset="-120"/>
              </a:rPr>
              <a:t> </a:t>
            </a:r>
          </a:p>
        </p:txBody>
      </p:sp>
      <p:sp>
        <p:nvSpPr>
          <p:cNvPr id="17" name="矩形 16">
            <a:extLst>
              <a:ext uri="{FF2B5EF4-FFF2-40B4-BE49-F238E27FC236}">
                <a16:creationId xmlns:a16="http://schemas.microsoft.com/office/drawing/2014/main" id="{16A0693C-3AC6-1AD7-22A7-392EF79C96D3}"/>
              </a:ext>
            </a:extLst>
          </p:cNvPr>
          <p:cNvSpPr/>
          <p:nvPr/>
        </p:nvSpPr>
        <p:spPr>
          <a:xfrm>
            <a:off x="4793636" y="6362070"/>
            <a:ext cx="3178878" cy="261610"/>
          </a:xfrm>
          <a:prstGeom prst="rect">
            <a:avLst/>
          </a:prstGeom>
        </p:spPr>
        <p:txBody>
          <a:bodyPr wrap="square">
            <a:spAutoFit/>
          </a:bodyPr>
          <a:lstStyle/>
          <a:p>
            <a:r>
              <a:rPr lang="en-US" altLang="zh-TW" sz="1100" dirty="0">
                <a:solidFill>
                  <a:srgbClr val="000000"/>
                </a:solidFill>
                <a:latin typeface="微軟正黑體" panose="020B0604030504040204" pitchFamily="34" charset="-120"/>
                <a:ea typeface="微軟正黑體" panose="020B0604030504040204" pitchFamily="34" charset="-120"/>
                <a:hlinkClick r:id="rId7"/>
              </a:rPr>
              <a:t>https://www.instagram.com/p/CcP6sIqhC8y/</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
        <p:nvSpPr>
          <p:cNvPr id="21" name="矩形 20">
            <a:extLst>
              <a:ext uri="{FF2B5EF4-FFF2-40B4-BE49-F238E27FC236}">
                <a16:creationId xmlns:a16="http://schemas.microsoft.com/office/drawing/2014/main" id="{1567B696-B21D-951F-E84E-C59B1D218075}"/>
              </a:ext>
            </a:extLst>
          </p:cNvPr>
          <p:cNvSpPr/>
          <p:nvPr/>
        </p:nvSpPr>
        <p:spPr>
          <a:xfrm>
            <a:off x="8194500" y="6362070"/>
            <a:ext cx="3336170" cy="261610"/>
          </a:xfrm>
          <a:prstGeom prst="rect">
            <a:avLst/>
          </a:prstGeom>
        </p:spPr>
        <p:txBody>
          <a:bodyPr wrap="none">
            <a:spAutoFit/>
          </a:bodyPr>
          <a:lstStyle/>
          <a:p>
            <a:r>
              <a:rPr lang="en-US" altLang="zh-TW" sz="1100" dirty="0">
                <a:solidFill>
                  <a:srgbClr val="000000"/>
                </a:solidFill>
                <a:latin typeface="微軟正黑體" panose="020B0604030504040204" pitchFamily="34" charset="-120"/>
                <a:ea typeface="微軟正黑體" panose="020B0604030504040204" pitchFamily="34" charset="-120"/>
                <a:hlinkClick r:id="rId8"/>
              </a:rPr>
              <a:t>https://www.instagram.com/p/CbpMD-nPzYz/</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3657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914400" y="1238895"/>
            <a:ext cx="10363200" cy="1974081"/>
          </a:xfrm>
        </p:spPr>
        <p:txBody>
          <a:bodyPr>
            <a:normAutofit/>
          </a:bodyPr>
          <a:lstStyle/>
          <a:p>
            <a:r>
              <a:rPr lang="en-US" altLang="zh-TW" dirty="0"/>
              <a:t>AI</a:t>
            </a:r>
            <a:r>
              <a:rPr lang="zh-TW" altLang="en-US" dirty="0"/>
              <a:t>圖像診斷輔導平臺</a:t>
            </a:r>
          </a:p>
        </p:txBody>
      </p:sp>
    </p:spTree>
    <p:extLst>
      <p:ext uri="{BB962C8B-B14F-4D97-AF65-F5344CB8AC3E}">
        <p14:creationId xmlns:p14="http://schemas.microsoft.com/office/powerpoint/2010/main" val="3353518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335361" y="173767"/>
            <a:ext cx="9577063" cy="994089"/>
          </a:xfrm>
        </p:spPr>
        <p:txBody>
          <a:bodyPr>
            <a:norm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lang="zh-TW" altLang="en-US" sz="4000" dirty="0">
                <a:latin typeface="微軟正黑體" panose="020B0604030504040204" pitchFamily="34" charset="-120"/>
                <a:ea typeface="微軟正黑體" panose="020B0604030504040204" pitchFamily="34" charset="-120"/>
              </a:rPr>
              <a:t>平臺畫面 </a:t>
            </a:r>
            <a:r>
              <a:rPr lang="en-US" altLang="zh-TW" sz="4000" dirty="0">
                <a:latin typeface="微軟正黑體" panose="020B0604030504040204" pitchFamily="34" charset="-120"/>
                <a:ea typeface="微軟正黑體" panose="020B0604030504040204" pitchFamily="34" charset="-120"/>
              </a:rPr>
              <a:t>- </a:t>
            </a:r>
            <a:r>
              <a:rPr lang="zh-TW" altLang="en-US" sz="4000" dirty="0">
                <a:latin typeface="微軟正黑體" panose="020B0604030504040204" pitchFamily="34" charset="-120"/>
                <a:ea typeface="微軟正黑體" panose="020B0604030504040204" pitchFamily="34" charset="-120"/>
              </a:rPr>
              <a:t>請選擇您的產業類別</a:t>
            </a:r>
            <a:endParaRPr lang="en-US" altLang="zh-TW" sz="4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7E28534E-1113-2BB7-B4B9-5238DF631EA8}"/>
              </a:ext>
            </a:extLst>
          </p:cNvPr>
          <p:cNvPicPr>
            <a:picLocks noChangeAspect="1"/>
          </p:cNvPicPr>
          <p:nvPr/>
        </p:nvPicPr>
        <p:blipFill rotWithShape="1">
          <a:blip r:embed="rId3">
            <a:extLst>
              <a:ext uri="{28A0092B-C50C-407E-A947-70E740481C1C}">
                <a14:useLocalDpi xmlns:a14="http://schemas.microsoft.com/office/drawing/2010/main" val="0"/>
              </a:ext>
            </a:extLst>
          </a:blip>
          <a:srcRect b="59225"/>
          <a:stretch/>
        </p:blipFill>
        <p:spPr>
          <a:xfrm>
            <a:off x="1245488" y="1275519"/>
            <a:ext cx="9701024" cy="5537857"/>
          </a:xfrm>
          <a:prstGeom prst="rect">
            <a:avLst/>
          </a:prstGeom>
        </p:spPr>
      </p:pic>
    </p:spTree>
    <p:extLst>
      <p:ext uri="{BB962C8B-B14F-4D97-AF65-F5344CB8AC3E}">
        <p14:creationId xmlns:p14="http://schemas.microsoft.com/office/powerpoint/2010/main" val="383578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335361" y="173767"/>
            <a:ext cx="9577063" cy="994089"/>
          </a:xfrm>
        </p:spPr>
        <p:txBody>
          <a:bodyPr>
            <a:norm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lang="zh-TW" altLang="en-US" sz="4000" dirty="0">
                <a:latin typeface="微軟正黑體" panose="020B0604030504040204" pitchFamily="34" charset="-120"/>
                <a:ea typeface="微軟正黑體" panose="020B0604030504040204" pitchFamily="34" charset="-120"/>
              </a:rPr>
              <a:t>平臺畫面 </a:t>
            </a:r>
            <a:r>
              <a:rPr lang="en-US" altLang="zh-TW" sz="4000" dirty="0">
                <a:latin typeface="微軟正黑體" panose="020B0604030504040204" pitchFamily="34" charset="-120"/>
                <a:ea typeface="微軟正黑體" panose="020B0604030504040204" pitchFamily="34" charset="-120"/>
              </a:rPr>
              <a:t>– </a:t>
            </a:r>
            <a:r>
              <a:rPr lang="zh-TW" altLang="en-US" sz="4000" dirty="0">
                <a:latin typeface="微軟正黑體" panose="020B0604030504040204" pitchFamily="34" charset="-120"/>
                <a:ea typeface="微軟正黑體" panose="020B0604030504040204" pitchFamily="34" charset="-120"/>
              </a:rPr>
              <a:t>上傳分析圖檔</a:t>
            </a:r>
            <a:endParaRPr lang="en-US" altLang="zh-TW" sz="4000" dirty="0">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9CBAD6E2-0161-472F-1FA7-B130862C94EA}"/>
              </a:ext>
            </a:extLst>
          </p:cNvPr>
          <p:cNvPicPr>
            <a:picLocks noChangeAspect="1"/>
          </p:cNvPicPr>
          <p:nvPr/>
        </p:nvPicPr>
        <p:blipFill rotWithShape="1">
          <a:blip r:embed="rId3">
            <a:extLst>
              <a:ext uri="{28A0092B-C50C-407E-A947-70E740481C1C}">
                <a14:useLocalDpi xmlns:a14="http://schemas.microsoft.com/office/drawing/2010/main" val="0"/>
              </a:ext>
            </a:extLst>
          </a:blip>
          <a:srcRect t="40557" b="7556"/>
          <a:stretch/>
        </p:blipFill>
        <p:spPr>
          <a:xfrm>
            <a:off x="1830562" y="1196752"/>
            <a:ext cx="8530877" cy="5759065"/>
          </a:xfrm>
          <a:prstGeom prst="rect">
            <a:avLst/>
          </a:prstGeom>
        </p:spPr>
      </p:pic>
    </p:spTree>
    <p:extLst>
      <p:ext uri="{BB962C8B-B14F-4D97-AF65-F5344CB8AC3E}">
        <p14:creationId xmlns:p14="http://schemas.microsoft.com/office/powerpoint/2010/main" val="901662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335361" y="173767"/>
            <a:ext cx="9577063" cy="994089"/>
          </a:xfrm>
        </p:spPr>
        <p:txBody>
          <a:bodyPr>
            <a:normAutofit/>
          </a:bodyPr>
          <a:lstStyle/>
          <a:p>
            <a:pPr marL="0" marR="0" lvl="0" indent="0" defTabSz="914400" rtl="0" eaLnBrk="1" fontAlgn="auto" latinLnBrk="0" hangingPunct="1">
              <a:lnSpc>
                <a:spcPct val="100000"/>
              </a:lnSpc>
              <a:spcBef>
                <a:spcPts val="300"/>
              </a:spcBef>
              <a:spcAft>
                <a:spcPts val="300"/>
              </a:spcAft>
              <a:buClrTx/>
              <a:buSzTx/>
              <a:buFontTx/>
              <a:buNone/>
              <a:tabLst/>
              <a:defRPr/>
            </a:pPr>
            <a:r>
              <a:rPr lang="zh-TW" altLang="en-US" sz="4000" dirty="0">
                <a:latin typeface="微軟正黑體" panose="020B0604030504040204" pitchFamily="34" charset="-120"/>
                <a:ea typeface="微軟正黑體" panose="020B0604030504040204" pitchFamily="34" charset="-120"/>
              </a:rPr>
              <a:t>平臺操作範例 </a:t>
            </a:r>
            <a:r>
              <a:rPr lang="en-US" altLang="zh-TW" sz="4000" dirty="0">
                <a:latin typeface="微軟正黑體" panose="020B0604030504040204" pitchFamily="34" charset="-120"/>
                <a:ea typeface="微軟正黑體" panose="020B0604030504040204" pitchFamily="34" charset="-120"/>
              </a:rPr>
              <a:t>– </a:t>
            </a:r>
            <a:r>
              <a:rPr lang="zh-TW" altLang="en-US" sz="4000" dirty="0">
                <a:latin typeface="微軟正黑體" panose="020B0604030504040204" pitchFamily="34" charset="-120"/>
                <a:ea typeface="微軟正黑體" panose="020B0604030504040204" pitchFamily="34" charset="-120"/>
              </a:rPr>
              <a:t>早午餐</a:t>
            </a:r>
            <a:endParaRPr lang="en-US" altLang="zh-TW" sz="4000" dirty="0">
              <a:latin typeface="微軟正黑體" panose="020B0604030504040204" pitchFamily="34" charset="-120"/>
              <a:ea typeface="微軟正黑體" panose="020B0604030504040204" pitchFamily="34" charset="-120"/>
            </a:endParaRPr>
          </a:p>
        </p:txBody>
      </p:sp>
      <p:pic>
        <p:nvPicPr>
          <p:cNvPr id="2" name="圖片 1" descr="一張含有 文字 的圖片&#10;&#10;自動產生的描述">
            <a:extLst>
              <a:ext uri="{FF2B5EF4-FFF2-40B4-BE49-F238E27FC236}">
                <a16:creationId xmlns:a16="http://schemas.microsoft.com/office/drawing/2014/main" id="{81B863B8-8309-4963-CABD-A01EB1F4C988}"/>
              </a:ext>
            </a:extLst>
          </p:cNvPr>
          <p:cNvPicPr>
            <a:picLocks noChangeAspect="1"/>
          </p:cNvPicPr>
          <p:nvPr/>
        </p:nvPicPr>
        <p:blipFill rotWithShape="1">
          <a:blip r:embed="rId3">
            <a:extLst>
              <a:ext uri="{28A0092B-C50C-407E-A947-70E740481C1C}">
                <a14:useLocalDpi xmlns:a14="http://schemas.microsoft.com/office/drawing/2010/main" val="0"/>
              </a:ext>
            </a:extLst>
          </a:blip>
          <a:srcRect t="2230" b="22280"/>
          <a:stretch/>
        </p:blipFill>
        <p:spPr>
          <a:xfrm>
            <a:off x="1201798" y="1288716"/>
            <a:ext cx="9788404" cy="5504956"/>
          </a:xfrm>
          <a:prstGeom prst="rect">
            <a:avLst/>
          </a:prstGeom>
        </p:spPr>
      </p:pic>
    </p:spTree>
    <p:extLst>
      <p:ext uri="{BB962C8B-B14F-4D97-AF65-F5344CB8AC3E}">
        <p14:creationId xmlns:p14="http://schemas.microsoft.com/office/powerpoint/2010/main" val="1822531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EFFA12-1D4F-6D3F-DAD0-47E941847DF0}"/>
              </a:ext>
            </a:extLst>
          </p:cNvPr>
          <p:cNvSpPr>
            <a:spLocks noGrp="1"/>
          </p:cNvSpPr>
          <p:nvPr>
            <p:ph type="title"/>
          </p:nvPr>
        </p:nvSpPr>
        <p:spPr/>
        <p:txBody>
          <a:bodyPr>
            <a:normAutofit/>
          </a:bodyPr>
          <a:lstStyle/>
          <a:p>
            <a:r>
              <a:rPr lang="zh-TW" altLang="en-US" sz="4800" spc="300" dirty="0">
                <a:latin typeface="微軟正黑體" panose="020B0604030504040204" pitchFamily="34" charset="-120"/>
                <a:ea typeface="微軟正黑體" panose="020B0604030504040204" pitchFamily="34" charset="-120"/>
              </a:rPr>
              <a:t>結語</a:t>
            </a:r>
          </a:p>
        </p:txBody>
      </p:sp>
      <p:sp>
        <p:nvSpPr>
          <p:cNvPr id="3" name="內容版面配置區 2">
            <a:extLst>
              <a:ext uri="{FF2B5EF4-FFF2-40B4-BE49-F238E27FC236}">
                <a16:creationId xmlns:a16="http://schemas.microsoft.com/office/drawing/2014/main" id="{45AE4A53-203A-8AD2-AA83-798E39A68BA5}"/>
              </a:ext>
            </a:extLst>
          </p:cNvPr>
          <p:cNvSpPr>
            <a:spLocks noGrp="1"/>
          </p:cNvSpPr>
          <p:nvPr>
            <p:ph idx="1"/>
          </p:nvPr>
        </p:nvSpPr>
        <p:spPr>
          <a:xfrm>
            <a:off x="551383" y="1844826"/>
            <a:ext cx="11521281" cy="2664294"/>
          </a:xfrm>
        </p:spPr>
        <p:txBody>
          <a:bodyPr>
            <a:normAutofit/>
          </a:bodyPr>
          <a:lstStyle/>
          <a:p>
            <a:pPr>
              <a:lnSpc>
                <a:spcPct val="150000"/>
              </a:lnSpc>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 智能圖像辨識技術在商業行銷應用的商機</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趨勢與動能</a:t>
            </a:r>
            <a:endParaRPr lang="en-US" altLang="zh-TW" sz="3200" dirty="0">
              <a:latin typeface="微軟正黑體" panose="020B0604030504040204" pitchFamily="34" charset="-120"/>
              <a:ea typeface="微軟正黑體" panose="020B0604030504040204" pitchFamily="34" charset="-120"/>
            </a:endParaRPr>
          </a:p>
          <a:p>
            <a:pPr>
              <a:lnSpc>
                <a:spcPct val="150000"/>
              </a:lnSpc>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rPr>
              <a:t> 未來的挑戰</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導入、管理與技術開發</a:t>
            </a:r>
          </a:p>
        </p:txBody>
      </p:sp>
      <p:sp>
        <p:nvSpPr>
          <p:cNvPr id="4" name="投影片編號版面配置區 3">
            <a:extLst>
              <a:ext uri="{FF2B5EF4-FFF2-40B4-BE49-F238E27FC236}">
                <a16:creationId xmlns:a16="http://schemas.microsoft.com/office/drawing/2014/main" id="{E0AE23FE-17A0-1DCD-254B-3EE473A42403}"/>
              </a:ext>
            </a:extLst>
          </p:cNvPr>
          <p:cNvSpPr>
            <a:spLocks noGrp="1"/>
          </p:cNvSpPr>
          <p:nvPr>
            <p:ph type="sldNum" sz="quarter" idx="12"/>
          </p:nvPr>
        </p:nvSpPr>
        <p:spPr/>
        <p:txBody>
          <a:bodyPr/>
          <a:lstStyle/>
          <a:p>
            <a:fld id="{73DA0BB7-265A-403C-9275-D587AB510EDC}" type="slidenum">
              <a:rPr lang="en-US" altLang="zh-TW" smtClean="0"/>
              <a:pPr/>
              <a:t>57</a:t>
            </a:fld>
            <a:endParaRPr lang="en-US" dirty="0"/>
          </a:p>
        </p:txBody>
      </p:sp>
    </p:spTree>
    <p:extLst>
      <p:ext uri="{BB962C8B-B14F-4D97-AF65-F5344CB8AC3E}">
        <p14:creationId xmlns:p14="http://schemas.microsoft.com/office/powerpoint/2010/main" val="559409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B59F98C-7B34-BEBB-A62C-7EFB058C9F24}"/>
              </a:ext>
            </a:extLst>
          </p:cNvPr>
          <p:cNvSpPr>
            <a:spLocks noGrp="1"/>
          </p:cNvSpPr>
          <p:nvPr>
            <p:ph type="sldNum" sz="quarter" idx="12"/>
          </p:nvPr>
        </p:nvSpPr>
        <p:spPr/>
        <p:txBody>
          <a:bodyPr/>
          <a:lstStyle/>
          <a:p>
            <a:fld id="{73DA0BB7-265A-403C-9275-D587AB510EDC}" type="slidenum">
              <a:rPr lang="en-US" altLang="zh-TW" smtClean="0"/>
              <a:pPr/>
              <a:t>58</a:t>
            </a:fld>
            <a:endParaRPr lang="en-US" dirty="0"/>
          </a:p>
        </p:txBody>
      </p:sp>
      <p:sp>
        <p:nvSpPr>
          <p:cNvPr id="7" name="標題 4">
            <a:extLst>
              <a:ext uri="{FF2B5EF4-FFF2-40B4-BE49-F238E27FC236}">
                <a16:creationId xmlns:a16="http://schemas.microsoft.com/office/drawing/2014/main" id="{8B3037D6-3C13-450A-D556-7FC7983EC7E6}"/>
              </a:ext>
            </a:extLst>
          </p:cNvPr>
          <p:cNvSpPr txBox="1">
            <a:spLocks/>
          </p:cNvSpPr>
          <p:nvPr/>
        </p:nvSpPr>
        <p:spPr>
          <a:xfrm>
            <a:off x="914399" y="2276872"/>
            <a:ext cx="10363200" cy="1974081"/>
          </a:xfrm>
          <a:prstGeom prst="rect">
            <a:avLst/>
          </a:prstGeom>
        </p:spPr>
        <p:txBody>
          <a:bodyPr vert="horz" lIns="91440" tIns="45720" rIns="91440" bIns="45720" rtlCol="0" anchor="t">
            <a:normAutofit/>
          </a:bodyPr>
          <a:lstStyle>
            <a:lvl1pPr algn="l" defTabSz="1219194" rtl="0" eaLnBrk="1" latinLnBrk="0" hangingPunct="1">
              <a:spcBef>
                <a:spcPct val="0"/>
              </a:spcBef>
              <a:buNone/>
              <a:defRPr sz="5333" b="1" kern="1200" cap="all">
                <a:solidFill>
                  <a:srgbClr val="7030A0"/>
                </a:solidFill>
                <a:latin typeface="Microsoft YaHei" panose="020B0503020204020204" pitchFamily="34" charset="-122"/>
                <a:ea typeface="Microsoft YaHei" panose="020B0503020204020204" pitchFamily="34" charset="-122"/>
                <a:cs typeface="+mj-cs"/>
              </a:defRPr>
            </a:lvl1pPr>
          </a:lstStyle>
          <a:p>
            <a:pPr algn="ctr"/>
            <a:r>
              <a:rPr lang="en-US" altLang="zh-TW" sz="11500" dirty="0"/>
              <a:t>Q</a:t>
            </a:r>
            <a:r>
              <a:rPr lang="zh-TW" altLang="en-US" sz="11500" dirty="0"/>
              <a:t> </a:t>
            </a:r>
            <a:r>
              <a:rPr lang="en-US" altLang="zh-TW" sz="11500" dirty="0"/>
              <a:t>&amp;</a:t>
            </a:r>
            <a:r>
              <a:rPr lang="zh-TW" altLang="en-US" sz="11500" dirty="0"/>
              <a:t> </a:t>
            </a:r>
            <a:r>
              <a:rPr lang="en-US" altLang="zh-TW" sz="11500" dirty="0"/>
              <a:t>A</a:t>
            </a:r>
            <a:endParaRPr lang="zh-TW" altLang="en-US" sz="11500" dirty="0"/>
          </a:p>
        </p:txBody>
      </p:sp>
      <p:pic>
        <p:nvPicPr>
          <p:cNvPr id="2" name="圖片 1">
            <a:extLst>
              <a:ext uri="{FF2B5EF4-FFF2-40B4-BE49-F238E27FC236}">
                <a16:creationId xmlns:a16="http://schemas.microsoft.com/office/drawing/2014/main" id="{01E8F318-23AF-C8C5-95F1-23DA3D0F0D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084" t="12244" r="17917" b="33029"/>
          <a:stretch/>
        </p:blipFill>
        <p:spPr>
          <a:xfrm>
            <a:off x="4843395" y="332656"/>
            <a:ext cx="2505209" cy="1224136"/>
          </a:xfrm>
          <a:prstGeom prst="rect">
            <a:avLst/>
          </a:prstGeom>
        </p:spPr>
      </p:pic>
    </p:spTree>
    <p:extLst>
      <p:ext uri="{BB962C8B-B14F-4D97-AF65-F5344CB8AC3E}">
        <p14:creationId xmlns:p14="http://schemas.microsoft.com/office/powerpoint/2010/main" val="3309178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B59F98C-7B34-BEBB-A62C-7EFB058C9F24}"/>
              </a:ext>
            </a:extLst>
          </p:cNvPr>
          <p:cNvSpPr>
            <a:spLocks noGrp="1"/>
          </p:cNvSpPr>
          <p:nvPr>
            <p:ph type="sldNum" sz="quarter" idx="12"/>
          </p:nvPr>
        </p:nvSpPr>
        <p:spPr/>
        <p:txBody>
          <a:bodyPr/>
          <a:lstStyle/>
          <a:p>
            <a:fld id="{73DA0BB7-265A-403C-9275-D587AB510EDC}" type="slidenum">
              <a:rPr lang="en-US" altLang="zh-TW" smtClean="0"/>
              <a:pPr/>
              <a:t>59</a:t>
            </a:fld>
            <a:endParaRPr lang="en-US" dirty="0"/>
          </a:p>
        </p:txBody>
      </p:sp>
      <p:sp>
        <p:nvSpPr>
          <p:cNvPr id="7" name="標題 4">
            <a:extLst>
              <a:ext uri="{FF2B5EF4-FFF2-40B4-BE49-F238E27FC236}">
                <a16:creationId xmlns:a16="http://schemas.microsoft.com/office/drawing/2014/main" id="{8B3037D6-3C13-450A-D556-7FC7983EC7E6}"/>
              </a:ext>
            </a:extLst>
          </p:cNvPr>
          <p:cNvSpPr txBox="1">
            <a:spLocks/>
          </p:cNvSpPr>
          <p:nvPr/>
        </p:nvSpPr>
        <p:spPr>
          <a:xfrm>
            <a:off x="914399" y="2081919"/>
            <a:ext cx="10363200" cy="1974081"/>
          </a:xfrm>
          <a:prstGeom prst="rect">
            <a:avLst/>
          </a:prstGeom>
        </p:spPr>
        <p:txBody>
          <a:bodyPr vert="horz" lIns="91440" tIns="45720" rIns="91440" bIns="45720" rtlCol="0" anchor="t">
            <a:normAutofit/>
          </a:bodyPr>
          <a:lstStyle>
            <a:lvl1pPr algn="l" defTabSz="1219194" rtl="0" eaLnBrk="1" latinLnBrk="0" hangingPunct="1">
              <a:spcBef>
                <a:spcPct val="0"/>
              </a:spcBef>
              <a:buNone/>
              <a:defRPr sz="5333" b="1" kern="1200" cap="all">
                <a:solidFill>
                  <a:srgbClr val="7030A0"/>
                </a:solidFill>
                <a:latin typeface="Microsoft YaHei" panose="020B0503020204020204" pitchFamily="34" charset="-122"/>
                <a:ea typeface="Microsoft YaHei" panose="020B0503020204020204" pitchFamily="34" charset="-122"/>
                <a:cs typeface="+mj-cs"/>
              </a:defRPr>
            </a:lvl1pPr>
          </a:lstStyle>
          <a:p>
            <a:pPr algn="ctr"/>
            <a:r>
              <a:rPr lang="zh-TW" altLang="en-US" sz="8000" dirty="0"/>
              <a:t>謝謝聆聽</a:t>
            </a:r>
          </a:p>
        </p:txBody>
      </p:sp>
      <p:sp>
        <p:nvSpPr>
          <p:cNvPr id="2" name="副標題 2">
            <a:extLst>
              <a:ext uri="{FF2B5EF4-FFF2-40B4-BE49-F238E27FC236}">
                <a16:creationId xmlns:a16="http://schemas.microsoft.com/office/drawing/2014/main" id="{0A50067B-FB55-0272-F220-1089491BE39A}"/>
              </a:ext>
            </a:extLst>
          </p:cNvPr>
          <p:cNvSpPr txBox="1">
            <a:spLocks/>
          </p:cNvSpPr>
          <p:nvPr/>
        </p:nvSpPr>
        <p:spPr>
          <a:xfrm>
            <a:off x="1828799" y="3068960"/>
            <a:ext cx="8534400" cy="1752600"/>
          </a:xfrm>
          <a:prstGeom prst="rect">
            <a:avLst/>
          </a:prstGeom>
          <a:noFill/>
        </p:spPr>
        <p:txBody>
          <a:bodyPr vert="horz" lIns="91440" tIns="45720" rIns="91440" bIns="45720" rtlCol="0" anchor="b">
            <a:normAutofit/>
          </a:bodyPr>
          <a:lstStyle>
            <a:lvl1pPr marL="0" indent="0" algn="l" defTabSz="1219194" rtl="0" eaLnBrk="1" latinLnBrk="0" hangingPunct="1">
              <a:lnSpc>
                <a:spcPts val="3446"/>
              </a:lnSpc>
              <a:spcBef>
                <a:spcPts val="738"/>
              </a:spcBef>
              <a:spcAft>
                <a:spcPts val="738"/>
              </a:spcAft>
              <a:buFont typeface="Wingdings" panose="05000000000000000000" pitchFamily="2" charset="2"/>
              <a:buNone/>
              <a:tabLst>
                <a:tab pos="214928" algn="l"/>
              </a:tabLst>
              <a:defRPr sz="2667" b="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609597" indent="0" algn="l" defTabSz="1219194" rtl="0" eaLnBrk="1" latinLnBrk="0" hangingPunct="1">
              <a:lnSpc>
                <a:spcPts val="3446"/>
              </a:lnSpc>
              <a:spcBef>
                <a:spcPts val="738"/>
              </a:spcBef>
              <a:spcAft>
                <a:spcPts val="738"/>
              </a:spcAft>
              <a:buFont typeface="Wingdings" panose="05000000000000000000" pitchFamily="2" charset="2"/>
              <a:buNone/>
              <a:tabLst>
                <a:tab pos="833962" algn="l"/>
              </a:tabLst>
              <a:defRPr sz="2400" b="0" kern="1200">
                <a:solidFill>
                  <a:schemeClr val="tx1">
                    <a:tint val="75000"/>
                  </a:schemeClr>
                </a:solidFill>
                <a:latin typeface="Microsoft YaHei" panose="020B0503020204020204" pitchFamily="34" charset="-122"/>
                <a:ea typeface="Microsoft YaHei" panose="020B0503020204020204" pitchFamily="34" charset="-122"/>
                <a:cs typeface="+mn-cs"/>
              </a:defRPr>
            </a:lvl2pPr>
            <a:lvl3pPr marL="1219194" indent="0" algn="l" defTabSz="1219194" rtl="0" eaLnBrk="1" latinLnBrk="0" hangingPunct="1">
              <a:lnSpc>
                <a:spcPts val="3446"/>
              </a:lnSpc>
              <a:spcBef>
                <a:spcPts val="738"/>
              </a:spcBef>
              <a:spcAft>
                <a:spcPts val="738"/>
              </a:spcAft>
              <a:buFont typeface="Wingdings" panose="05000000000000000000" pitchFamily="2" charset="2"/>
              <a:buNone/>
              <a:defRPr sz="2133" b="0" kern="1200">
                <a:solidFill>
                  <a:schemeClr val="tx1">
                    <a:tint val="75000"/>
                  </a:schemeClr>
                </a:solidFill>
                <a:latin typeface="Microsoft YaHei" panose="020B0503020204020204" pitchFamily="34" charset="-122"/>
                <a:ea typeface="Microsoft YaHei" panose="020B0503020204020204" pitchFamily="34" charset="-122"/>
                <a:cs typeface="+mn-cs"/>
              </a:defRPr>
            </a:lvl3pPr>
            <a:lvl4pPr marL="1828789" indent="0" algn="l" defTabSz="1219194" rtl="0" eaLnBrk="1" latinLnBrk="0" hangingPunct="1">
              <a:lnSpc>
                <a:spcPts val="3446"/>
              </a:lnSpc>
              <a:spcBef>
                <a:spcPts val="738"/>
              </a:spcBef>
              <a:spcAft>
                <a:spcPts val="738"/>
              </a:spcAft>
              <a:buFont typeface="Wingdings" panose="05000000000000000000" pitchFamily="2" charset="2"/>
              <a:buNone/>
              <a:defRPr sz="1867" b="0" kern="1200">
                <a:solidFill>
                  <a:schemeClr val="tx1">
                    <a:tint val="75000"/>
                  </a:schemeClr>
                </a:solidFill>
                <a:latin typeface="Microsoft YaHei" panose="020B0503020204020204" pitchFamily="34" charset="-122"/>
                <a:ea typeface="Microsoft YaHei" panose="020B0503020204020204" pitchFamily="34" charset="-122"/>
                <a:cs typeface="+mn-cs"/>
              </a:defRPr>
            </a:lvl4pPr>
            <a:lvl5pPr marL="2438386" indent="0" algn="l" defTabSz="1219194" rtl="0" eaLnBrk="1" latinLnBrk="0" hangingPunct="1">
              <a:lnSpc>
                <a:spcPts val="3446"/>
              </a:lnSpc>
              <a:spcBef>
                <a:spcPts val="738"/>
              </a:spcBef>
              <a:spcAft>
                <a:spcPts val="738"/>
              </a:spcAft>
              <a:buFont typeface="Wingdings" panose="05000000000000000000" pitchFamily="2" charset="2"/>
              <a:buNone/>
              <a:defRPr sz="1867" b="0" kern="1200">
                <a:solidFill>
                  <a:schemeClr val="tx1">
                    <a:tint val="75000"/>
                  </a:schemeClr>
                </a:solidFill>
                <a:latin typeface="Microsoft YaHei" panose="020B0503020204020204" pitchFamily="34" charset="-122"/>
                <a:ea typeface="Microsoft YaHei" panose="020B0503020204020204" pitchFamily="34" charset="-122"/>
                <a:cs typeface="+mn-cs"/>
              </a:defRPr>
            </a:lvl5pPr>
            <a:lvl6pPr marL="3047983" indent="0" algn="l" defTabSz="1219194" rtl="0" eaLnBrk="1" latinLnBrk="0" hangingPunct="1">
              <a:spcBef>
                <a:spcPct val="20000"/>
              </a:spcBef>
              <a:buFont typeface="Arial" pitchFamily="34" charset="0"/>
              <a:buNone/>
              <a:defRPr sz="1867" kern="1200">
                <a:solidFill>
                  <a:schemeClr val="tx1">
                    <a:tint val="75000"/>
                  </a:schemeClr>
                </a:solidFill>
                <a:latin typeface="+mn-lt"/>
                <a:ea typeface="+mn-ea"/>
                <a:cs typeface="+mn-cs"/>
              </a:defRPr>
            </a:lvl6pPr>
            <a:lvl7pPr marL="3657579" indent="0" algn="l" defTabSz="1219194" rtl="0" eaLnBrk="1" latinLnBrk="0" hangingPunct="1">
              <a:spcBef>
                <a:spcPct val="20000"/>
              </a:spcBef>
              <a:buFont typeface="Arial" pitchFamily="34" charset="0"/>
              <a:buNone/>
              <a:defRPr sz="1867" kern="1200">
                <a:solidFill>
                  <a:schemeClr val="tx1">
                    <a:tint val="75000"/>
                  </a:schemeClr>
                </a:solidFill>
                <a:latin typeface="+mn-lt"/>
                <a:ea typeface="+mn-ea"/>
                <a:cs typeface="+mn-cs"/>
              </a:defRPr>
            </a:lvl7pPr>
            <a:lvl8pPr marL="4267175" indent="0" algn="l" defTabSz="1219194" rtl="0" eaLnBrk="1" latinLnBrk="0" hangingPunct="1">
              <a:spcBef>
                <a:spcPct val="20000"/>
              </a:spcBef>
              <a:buFont typeface="Arial" pitchFamily="34" charset="0"/>
              <a:buNone/>
              <a:defRPr sz="1867" kern="1200">
                <a:solidFill>
                  <a:schemeClr val="tx1">
                    <a:tint val="75000"/>
                  </a:schemeClr>
                </a:solidFill>
                <a:latin typeface="+mn-lt"/>
                <a:ea typeface="+mn-ea"/>
                <a:cs typeface="+mn-cs"/>
              </a:defRPr>
            </a:lvl8pPr>
            <a:lvl9pPr marL="4876772" indent="0" algn="l" defTabSz="1219194" rtl="0" eaLnBrk="1" latinLnBrk="0" hangingPunct="1">
              <a:spcBef>
                <a:spcPct val="20000"/>
              </a:spcBef>
              <a:buFont typeface="Arial" pitchFamily="34" charset="0"/>
              <a:buNone/>
              <a:defRPr sz="1867" kern="1200">
                <a:solidFill>
                  <a:schemeClr val="tx1">
                    <a:tint val="75000"/>
                  </a:schemeClr>
                </a:solidFill>
                <a:latin typeface="+mn-lt"/>
                <a:ea typeface="+mn-ea"/>
                <a:cs typeface="+mn-cs"/>
              </a:defRPr>
            </a:lvl9pPr>
          </a:lstStyle>
          <a:p>
            <a:pPr algn="ctr"/>
            <a:r>
              <a:rPr lang="zh-TW" altLang="en-US" sz="2000" b="1" dirty="0">
                <a:solidFill>
                  <a:prstClr val="black"/>
                </a:solidFill>
                <a:latin typeface="微軟正黑體 Light" panose="020B0304030504040204" pitchFamily="34" charset="-120"/>
                <a:ea typeface="微軟正黑體 Light" panose="020B0304030504040204" pitchFamily="34" charset="-120"/>
                <a:cs typeface="+mj-cs"/>
              </a:rPr>
              <a:t>國立</a:t>
            </a:r>
            <a:r>
              <a:rPr lang="zh-TW" altLang="en-US" sz="2000" b="1" dirty="0">
                <a:solidFill>
                  <a:prstClr val="black"/>
                </a:solidFill>
                <a:latin typeface="微軟正黑體 Light" panose="020B0304030504040204" pitchFamily="34" charset="-120"/>
                <a:ea typeface="微軟正黑體 Light" panose="020B0304030504040204" pitchFamily="34" charset="-120"/>
              </a:rPr>
              <a:t>台灣科技大學研發團隊</a:t>
            </a:r>
            <a:br>
              <a:rPr lang="en-US" altLang="zh-TW" sz="2000" b="1" dirty="0">
                <a:solidFill>
                  <a:prstClr val="black"/>
                </a:solidFill>
                <a:latin typeface="微軟正黑體 Light" panose="020B0304030504040204" pitchFamily="34" charset="-120"/>
                <a:ea typeface="微軟正黑體 Light" panose="020B0304030504040204" pitchFamily="34" charset="-120"/>
              </a:rPr>
            </a:br>
            <a:r>
              <a:rPr lang="zh-TW" altLang="en-US" sz="2000" b="1" dirty="0">
                <a:solidFill>
                  <a:prstClr val="black"/>
                </a:solidFill>
                <a:latin typeface="微軟正黑體 Light" panose="020B0304030504040204" pitchFamily="34" charset="-120"/>
                <a:ea typeface="微軟正黑體 Light" panose="020B0304030504040204" pitchFamily="34" charset="-120"/>
              </a:rPr>
              <a:t>王孔政 教授</a:t>
            </a:r>
            <a:endParaRPr lang="zh-TW" altLang="en-US" dirty="0"/>
          </a:p>
        </p:txBody>
      </p:sp>
      <p:pic>
        <p:nvPicPr>
          <p:cNvPr id="3" name="圖片 2">
            <a:extLst>
              <a:ext uri="{FF2B5EF4-FFF2-40B4-BE49-F238E27FC236}">
                <a16:creationId xmlns:a16="http://schemas.microsoft.com/office/drawing/2014/main" id="{E46804C5-6AF7-15F0-6C48-E2BEF98587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084" t="12244" r="17917" b="33029"/>
          <a:stretch/>
        </p:blipFill>
        <p:spPr>
          <a:xfrm>
            <a:off x="4843395" y="332656"/>
            <a:ext cx="2505209" cy="1224136"/>
          </a:xfrm>
          <a:prstGeom prst="rect">
            <a:avLst/>
          </a:prstGeom>
        </p:spPr>
      </p:pic>
    </p:spTree>
    <p:extLst>
      <p:ext uri="{BB962C8B-B14F-4D97-AF65-F5344CB8AC3E}">
        <p14:creationId xmlns:p14="http://schemas.microsoft.com/office/powerpoint/2010/main" val="289162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914400" y="1238895"/>
            <a:ext cx="10363200" cy="1974081"/>
          </a:xfrm>
        </p:spPr>
        <p:txBody>
          <a:bodyPr>
            <a:normAutofit fontScale="90000"/>
          </a:bodyPr>
          <a:lstStyle/>
          <a:p>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智能圖像辨識技術的</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機會與挑戰</a:t>
            </a:r>
            <a:endParaRPr lang="zh-TW" altLang="en-US" dirty="0"/>
          </a:p>
        </p:txBody>
      </p:sp>
    </p:spTree>
    <p:extLst>
      <p:ext uri="{BB962C8B-B14F-4D97-AF65-F5344CB8AC3E}">
        <p14:creationId xmlns:p14="http://schemas.microsoft.com/office/powerpoint/2010/main" val="323364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914400" y="1238895"/>
            <a:ext cx="10363200" cy="1974081"/>
          </a:xfrm>
        </p:spPr>
        <p:txBody>
          <a:bodyPr>
            <a:normAutofit/>
          </a:bodyPr>
          <a:lstStyle/>
          <a:p>
            <a:r>
              <a:rPr lang="zh-TW" altLang="en-US" sz="8000" cap="all" dirty="0"/>
              <a:t>附件</a:t>
            </a:r>
          </a:p>
        </p:txBody>
      </p:sp>
    </p:spTree>
    <p:extLst>
      <p:ext uri="{BB962C8B-B14F-4D97-AF65-F5344CB8AC3E}">
        <p14:creationId xmlns:p14="http://schemas.microsoft.com/office/powerpoint/2010/main" val="596374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4AB477-2919-290A-C5D7-28863A03D4BC}"/>
              </a:ext>
            </a:extLst>
          </p:cNvPr>
          <p:cNvSpPr>
            <a:spLocks noGrp="1"/>
          </p:cNvSpPr>
          <p:nvPr>
            <p:ph type="title"/>
          </p:nvPr>
        </p:nvSpPr>
        <p:spPr/>
        <p:txBody>
          <a:bodyPr>
            <a:normAutofit fontScale="90000"/>
          </a:bodyPr>
          <a:lstStyle/>
          <a:p>
            <a:pPr>
              <a:lnSpc>
                <a:spcPct val="150000"/>
              </a:lnSpc>
            </a:pPr>
            <a:r>
              <a:rPr lang="zh-TW" altLang="en-US" b="1" dirty="0">
                <a:latin typeface="微軟正黑體" panose="020B0604030504040204" pitchFamily="34" charset="-120"/>
                <a:ea typeface="微軟正黑體" panose="020B0604030504040204" pitchFamily="34" charset="-120"/>
              </a:rPr>
              <a:t>影像識別 </a:t>
            </a:r>
            <a:r>
              <a:rPr lang="en-US" altLang="zh-TW" b="1" dirty="0">
                <a:latin typeface="微軟正黑體" panose="020B0604030504040204" pitchFamily="34" charset="-120"/>
                <a:ea typeface="微軟正黑體" panose="020B0604030504040204" pitchFamily="34" charset="-120"/>
              </a:rPr>
              <a:t>OSF </a:t>
            </a:r>
            <a:r>
              <a:rPr lang="zh-TW" altLang="en-US" b="1" dirty="0">
                <a:latin typeface="微軟正黑體" panose="020B0604030504040204" pitchFamily="34" charset="-120"/>
                <a:ea typeface="微軟正黑體" panose="020B0604030504040204" pitchFamily="34" charset="-120"/>
              </a:rPr>
              <a:t>採用變數</a:t>
            </a:r>
            <a:endParaRPr lang="zh-TW" altLang="en-US" dirty="0"/>
          </a:p>
        </p:txBody>
      </p:sp>
      <p:sp>
        <p:nvSpPr>
          <p:cNvPr id="7" name="投影片編號版面配置區 2">
            <a:extLst>
              <a:ext uri="{FF2B5EF4-FFF2-40B4-BE49-F238E27FC236}">
                <a16:creationId xmlns:a16="http://schemas.microsoft.com/office/drawing/2014/main" id="{0C6339C1-3FF0-4A9A-9E48-C288629D35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C9A54-4ED8-4F34-AB1D-A40FF589960D}" type="slidenum">
              <a:rPr kumimoji="0" lang="zh-TW" altLang="en-US" sz="1200" b="0" i="0" u="none" strike="noStrike" kern="1200" cap="none" spc="0" normalizeH="0" baseline="0" noProof="0" smtClean="0">
                <a:ln>
                  <a:noFill/>
                </a:ln>
                <a:solidFill>
                  <a:srgbClr val="2C6E9F"/>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200" b="0" i="0" u="none" strike="noStrike" kern="1200" cap="none" spc="0" normalizeH="0" baseline="0" noProof="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4" name="內容版面配置區 3">
            <a:extLst>
              <a:ext uri="{FF2B5EF4-FFF2-40B4-BE49-F238E27FC236}">
                <a16:creationId xmlns:a16="http://schemas.microsoft.com/office/drawing/2014/main" id="{33016FD8-5C5D-F977-C6CF-163C71C4C3CA}"/>
              </a:ext>
            </a:extLst>
          </p:cNvPr>
          <p:cNvGraphicFramePr>
            <a:graphicFrameLocks/>
          </p:cNvGraphicFramePr>
          <p:nvPr/>
        </p:nvGraphicFramePr>
        <p:xfrm>
          <a:off x="462630" y="1771427"/>
          <a:ext cx="6228001" cy="3325129"/>
        </p:xfrm>
        <a:graphic>
          <a:graphicData uri="http://schemas.openxmlformats.org/drawingml/2006/table">
            <a:tbl>
              <a:tblPr firstRow="1" bandRow="1">
                <a:tableStyleId>{22838BEF-8BB2-4498-84A7-C5851F593DF1}</a:tableStyleId>
              </a:tblPr>
              <a:tblGrid>
                <a:gridCol w="1082040">
                  <a:extLst>
                    <a:ext uri="{9D8B030D-6E8A-4147-A177-3AD203B41FA5}">
                      <a16:colId xmlns:a16="http://schemas.microsoft.com/office/drawing/2014/main" val="791753511"/>
                    </a:ext>
                  </a:extLst>
                </a:gridCol>
                <a:gridCol w="5145961">
                  <a:extLst>
                    <a:ext uri="{9D8B030D-6E8A-4147-A177-3AD203B41FA5}">
                      <a16:colId xmlns:a16="http://schemas.microsoft.com/office/drawing/2014/main" val="2461481450"/>
                    </a:ext>
                  </a:extLst>
                </a:gridCol>
              </a:tblGrid>
              <a:tr h="7908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baseline="0" dirty="0">
                          <a:latin typeface="Times New Roman" panose="02020603050405020304" pitchFamily="18" charset="0"/>
                          <a:ea typeface="標楷體" panose="03000509000000000000" pitchFamily="65" charset="-120"/>
                        </a:rPr>
                        <a:t>色彩空間</a:t>
                      </a:r>
                    </a:p>
                    <a:p>
                      <a:r>
                        <a:rPr lang="en-US" altLang="zh-TW" sz="1200" b="1" baseline="0" dirty="0">
                          <a:latin typeface="Times New Roman" panose="02020603050405020304" pitchFamily="18" charset="0"/>
                          <a:ea typeface="標楷體" panose="03000509000000000000" pitchFamily="65" charset="-120"/>
                        </a:rPr>
                        <a:t>Color</a:t>
                      </a:r>
                      <a:endParaRPr lang="en-US" altLang="zh-TW" sz="1200" b="1"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光</a:t>
                      </a:r>
                      <a:r>
                        <a:rPr lang="en-US" altLang="zh-TW" sz="1200" b="0" baseline="0" dirty="0">
                          <a:solidFill>
                            <a:schemeClr val="accent6">
                              <a:lumMod val="75000"/>
                            </a:schemeClr>
                          </a:solidFill>
                          <a:latin typeface="Times New Roman" panose="02020603050405020304" pitchFamily="18" charset="0"/>
                          <a:ea typeface="標楷體" panose="03000509000000000000" pitchFamily="65" charset="-120"/>
                        </a:rPr>
                        <a:t>(</a:t>
                      </a: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平均像素強度值</a:t>
                      </a:r>
                      <a:r>
                        <a:rPr lang="en-US" altLang="zh-TW" sz="1200" b="0" baseline="0" dirty="0">
                          <a:solidFill>
                            <a:schemeClr val="accent6">
                              <a:lumMod val="75000"/>
                            </a:schemeClr>
                          </a:solidFill>
                          <a:latin typeface="Times New Roman" panose="02020603050405020304" pitchFamily="18" charset="0"/>
                          <a:ea typeface="標楷體" panose="03000509000000000000" pitchFamily="65" charset="-120"/>
                        </a:rPr>
                        <a:t>)</a:t>
                      </a: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 </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use of light as the average pixel intensity of value</a:t>
                      </a:r>
                      <a:r>
                        <a:rPr lang="zh-TW" altLang="en-US"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 </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channel</a:t>
                      </a:r>
                      <a:endParaRPr lang="en-US" altLang="zh-TW" sz="1200" b="0" baseline="0" dirty="0">
                        <a:solidFill>
                          <a:schemeClr val="accent6">
                            <a:lumMod val="75000"/>
                          </a:schemeClr>
                        </a:solidFill>
                        <a:latin typeface="Times New Roman" panose="02020603050405020304" pitchFamily="18" charset="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平均飽和度 </a:t>
                      </a:r>
                      <a:r>
                        <a:rPr lang="en-US" altLang="zh-TW" sz="1200" b="0" u="none" strike="noStrike" dirty="0" err="1">
                          <a:solidFill>
                            <a:schemeClr val="accent6">
                              <a:lumMod val="75000"/>
                            </a:schemeClr>
                          </a:solidFill>
                          <a:effectLst/>
                          <a:latin typeface="Times New Roman" panose="02020603050405020304" pitchFamily="18" charset="0"/>
                          <a:ea typeface="標楷體" panose="03000509000000000000" pitchFamily="65" charset="-120"/>
                        </a:rPr>
                        <a:t>avg</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 saturation</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飽和度標準差 </a:t>
                      </a:r>
                      <a:r>
                        <a:rPr lang="en-US" altLang="zh-TW" sz="1200" b="0" u="none" strike="noStrike" dirty="0" err="1">
                          <a:solidFill>
                            <a:schemeClr val="accent6">
                              <a:lumMod val="75000"/>
                            </a:schemeClr>
                          </a:solidFill>
                          <a:effectLst/>
                          <a:latin typeface="Times New Roman" panose="02020603050405020304" pitchFamily="18" charset="0"/>
                          <a:ea typeface="標楷體" panose="03000509000000000000" pitchFamily="65" charset="-120"/>
                        </a:rPr>
                        <a:t>std</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 saturation</a:t>
                      </a:r>
                      <a:endParaRPr lang="en-US" altLang="zh-TW" sz="1200" b="0" baseline="0" dirty="0">
                        <a:solidFill>
                          <a:schemeClr val="accent6">
                            <a:lumMod val="75000"/>
                          </a:schemeClr>
                        </a:solidFill>
                        <a:latin typeface="Times New Roman" panose="02020603050405020304" pitchFamily="18" charset="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亮度標準差 </a:t>
                      </a:r>
                      <a:r>
                        <a:rPr lang="en-US" altLang="zh-TW" sz="1200" b="0" u="none" strike="noStrike" dirty="0" err="1">
                          <a:solidFill>
                            <a:schemeClr val="accent6">
                              <a:lumMod val="75000"/>
                            </a:schemeClr>
                          </a:solidFill>
                          <a:effectLst/>
                          <a:latin typeface="Times New Roman" panose="02020603050405020304" pitchFamily="18" charset="0"/>
                          <a:ea typeface="標楷體" panose="03000509000000000000" pitchFamily="65" charset="-120"/>
                        </a:rPr>
                        <a:t>std</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 brightness</a:t>
                      </a:r>
                      <a:endParaRPr lang="en-US" altLang="zh-TW" sz="1200" b="0" i="0" u="none" strike="noStrike" dirty="0">
                        <a:solidFill>
                          <a:schemeClr val="accent6">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9674253"/>
                  </a:ext>
                </a:extLst>
              </a:tr>
              <a:tr h="6151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baseline="0" dirty="0">
                          <a:latin typeface="Times New Roman" panose="02020603050405020304" pitchFamily="18" charset="0"/>
                          <a:ea typeface="標楷體" panose="03000509000000000000" pitchFamily="65" charset="-120"/>
                        </a:rPr>
                        <a:t>情緒</a:t>
                      </a:r>
                    </a:p>
                    <a:p>
                      <a:r>
                        <a:rPr lang="en-US" altLang="zh-TW" sz="1200" b="1" baseline="0" dirty="0">
                          <a:latin typeface="Times New Roman" panose="02020603050405020304" pitchFamily="18" charset="0"/>
                          <a:ea typeface="標楷體" panose="03000509000000000000" pitchFamily="65" charset="-120"/>
                        </a:rPr>
                        <a:t>Emotion-based</a:t>
                      </a:r>
                      <a:endParaRPr lang="en-US" altLang="zh-TW" sz="1200" b="1"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價值 </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valence</a:t>
                      </a:r>
                      <a:endParaRPr lang="en-US" altLang="zh-TW" sz="1200" b="0" baseline="0" dirty="0">
                        <a:solidFill>
                          <a:schemeClr val="accent6">
                            <a:lumMod val="75000"/>
                          </a:schemeClr>
                        </a:solidFill>
                        <a:latin typeface="Times New Roman" panose="02020603050405020304" pitchFamily="18" charset="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支配強度 </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dominance</a:t>
                      </a:r>
                      <a:endParaRPr lang="en-US" altLang="zh-TW" sz="1200" b="0" baseline="0" dirty="0">
                        <a:solidFill>
                          <a:schemeClr val="accent6">
                            <a:lumMod val="75000"/>
                          </a:schemeClr>
                        </a:solidFill>
                        <a:latin typeface="Times New Roman" panose="02020603050405020304" pitchFamily="18" charset="0"/>
                        <a:ea typeface="標楷體" panose="03000509000000000000" pitchFamily="65" charset="-120"/>
                      </a:endParaRPr>
                    </a:p>
                    <a:p>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喚醒強度 </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arousal</a:t>
                      </a:r>
                      <a:endPar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1071658"/>
                  </a:ext>
                </a:extLst>
              </a:tr>
              <a:tr h="3799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baseline="0" dirty="0">
                          <a:latin typeface="Times New Roman" panose="02020603050405020304" pitchFamily="18" charset="0"/>
                          <a:ea typeface="標楷體" panose="03000509000000000000" pitchFamily="65" charset="-120"/>
                        </a:rPr>
                        <a:t>色彩</a:t>
                      </a:r>
                      <a:endParaRPr lang="en-US" altLang="zh-TW" sz="1200" b="1" baseline="0" dirty="0">
                        <a:latin typeface="Times New Roman" panose="02020603050405020304" pitchFamily="18" charset="0"/>
                        <a:ea typeface="標楷體" panose="03000509000000000000" pitchFamily="65" charset="-120"/>
                      </a:endParaRPr>
                    </a:p>
                    <a:p>
                      <a:r>
                        <a:rPr lang="en-US" altLang="zh-TW" sz="1200" b="1" baseline="0" dirty="0">
                          <a:latin typeface="Times New Roman" panose="02020603050405020304" pitchFamily="18" charset="0"/>
                          <a:ea typeface="標楷體" panose="03000509000000000000" pitchFamily="65" charset="-120"/>
                        </a:rPr>
                        <a:t>Color</a:t>
                      </a:r>
                      <a:endParaRPr lang="en-US" altLang="zh-TW" sz="1200" b="1"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u="none" strike="noStrike" kern="1200" dirty="0">
                          <a:solidFill>
                            <a:schemeClr val="accent6">
                              <a:lumMod val="75000"/>
                            </a:schemeClr>
                          </a:solidFill>
                          <a:effectLst/>
                          <a:latin typeface="Times New Roman" panose="02020603050405020304" pitchFamily="18" charset="0"/>
                          <a:ea typeface="標楷體" panose="03000509000000000000" pitchFamily="65" charset="-120"/>
                          <a:cs typeface="+mn-cs"/>
                        </a:rPr>
                        <a:t>色調圓方差 </a:t>
                      </a:r>
                      <a:r>
                        <a:rPr lang="en-US" altLang="zh-TW" sz="1200" b="0" u="none" strike="noStrike" kern="1200" dirty="0">
                          <a:solidFill>
                            <a:schemeClr val="accent6">
                              <a:lumMod val="75000"/>
                            </a:schemeClr>
                          </a:solidFill>
                          <a:effectLst/>
                          <a:latin typeface="Times New Roman" panose="02020603050405020304" pitchFamily="18" charset="0"/>
                          <a:ea typeface="標楷體" panose="03000509000000000000" pitchFamily="65" charset="-120"/>
                          <a:cs typeface="+mn-cs"/>
                        </a:rPr>
                        <a:t>hue circular variance</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u="none" strike="noStrike" kern="1200" dirty="0">
                          <a:solidFill>
                            <a:schemeClr val="accent6">
                              <a:lumMod val="75000"/>
                            </a:schemeClr>
                          </a:solidFill>
                          <a:effectLst/>
                          <a:latin typeface="Times New Roman" panose="02020603050405020304" pitchFamily="18" charset="0"/>
                          <a:ea typeface="標楷體" panose="03000509000000000000" pitchFamily="65" charset="-120"/>
                          <a:cs typeface="+mn-cs"/>
                        </a:rPr>
                        <a:t>色彩斑斕 </a:t>
                      </a:r>
                      <a:r>
                        <a:rPr lang="en-US" altLang="zh-TW" sz="1200" b="0" u="none" strike="noStrike" kern="1200" dirty="0">
                          <a:solidFill>
                            <a:schemeClr val="accent6">
                              <a:lumMod val="75000"/>
                            </a:schemeClr>
                          </a:solidFill>
                          <a:effectLst/>
                          <a:latin typeface="Times New Roman" panose="02020603050405020304" pitchFamily="18" charset="0"/>
                          <a:ea typeface="標楷體" panose="03000509000000000000" pitchFamily="65" charset="-120"/>
                          <a:cs typeface="+mn-cs"/>
                        </a:rPr>
                        <a:t>colorfulness</a:t>
                      </a:r>
                    </a:p>
                    <a:p>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黑藍棕灰綠橘粉紫紅白黃</a:t>
                      </a:r>
                      <a:endParaRPr lang="en-US" altLang="zh-TW" sz="1200" b="0" baseline="0" dirty="0">
                        <a:solidFill>
                          <a:schemeClr val="accent6">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1230664"/>
                  </a:ext>
                </a:extLst>
              </a:tr>
              <a:tr h="12220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baseline="0" dirty="0">
                          <a:latin typeface="Times New Roman" panose="02020603050405020304" pitchFamily="18" charset="0"/>
                          <a:ea typeface="標楷體" panose="03000509000000000000" pitchFamily="65" charset="-120"/>
                        </a:rPr>
                        <a:t>組成</a:t>
                      </a:r>
                      <a:endParaRPr lang="en-US" altLang="zh-TW" sz="1200" b="1" baseline="0" dirty="0">
                        <a:latin typeface="Times New Roman" panose="02020603050405020304" pitchFamily="18" charset="0"/>
                        <a:ea typeface="標楷體" panose="03000509000000000000" pitchFamily="65" charset="-120"/>
                      </a:endParaRPr>
                    </a:p>
                    <a:p>
                      <a:r>
                        <a:rPr lang="en-US" altLang="zh-TW" sz="1200" b="1" baseline="0" dirty="0">
                          <a:latin typeface="Times New Roman" panose="02020603050405020304" pitchFamily="18" charset="0"/>
                          <a:ea typeface="標楷體" panose="03000509000000000000" pitchFamily="65" charset="-120"/>
                        </a:rPr>
                        <a:t>Composition</a:t>
                      </a:r>
                      <a:endParaRPr lang="en-US" altLang="zh-TW" sz="1200" b="1"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邊緣像素 </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Total number of edge points, extracted with Canny detector</a:t>
                      </a:r>
                      <a:endParaRPr lang="en-US" altLang="zh-TW" sz="1200" b="0" baseline="0" dirty="0">
                        <a:solidFill>
                          <a:schemeClr val="accent6">
                            <a:lumMod val="75000"/>
                          </a:schemeClr>
                        </a:solidFill>
                        <a:latin typeface="Times New Roman" panose="02020603050405020304" pitchFamily="18" charset="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詳細程度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level of detail: Number of regions after mean shift segmentation</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低景深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 </a:t>
                      </a: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飽和度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low DOF - saturation</a:t>
                      </a:r>
                    </a:p>
                    <a:p>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低景深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 </a:t>
                      </a: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亮度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low DOF - brightness</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圖片尺寸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image size</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baseline="0" dirty="0">
                          <a:solidFill>
                            <a:schemeClr val="accent6">
                              <a:lumMod val="75000"/>
                            </a:schemeClr>
                          </a:solidFill>
                          <a:latin typeface="Times New Roman" panose="02020603050405020304" pitchFamily="18" charset="0"/>
                          <a:ea typeface="標楷體" panose="03000509000000000000" pitchFamily="65" charset="-120"/>
                        </a:rPr>
                        <a:t>縱橫比 </a:t>
                      </a:r>
                      <a:r>
                        <a:rPr lang="en-US" altLang="zh-TW" sz="1200" b="0" u="none" strike="noStrike" dirty="0">
                          <a:solidFill>
                            <a:schemeClr val="accent6">
                              <a:lumMod val="75000"/>
                            </a:schemeClr>
                          </a:solidFill>
                          <a:effectLst/>
                          <a:latin typeface="Times New Roman" panose="02020603050405020304" pitchFamily="18" charset="0"/>
                          <a:ea typeface="標楷體" panose="03000509000000000000" pitchFamily="65" charset="-120"/>
                        </a:rPr>
                        <a:t>aspect ratio</a:t>
                      </a:r>
                      <a:endParaRPr lang="en-US" altLang="zh-TW" sz="1200" b="0" i="0" u="none" strike="noStrike" dirty="0">
                        <a:solidFill>
                          <a:schemeClr val="accent6">
                            <a:lumMod val="75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038645"/>
                  </a:ext>
                </a:extLst>
              </a:tr>
            </a:tbl>
          </a:graphicData>
        </a:graphic>
      </p:graphicFrame>
      <p:graphicFrame>
        <p:nvGraphicFramePr>
          <p:cNvPr id="5" name="內容版面配置區 3">
            <a:extLst>
              <a:ext uri="{FF2B5EF4-FFF2-40B4-BE49-F238E27FC236}">
                <a16:creationId xmlns:a16="http://schemas.microsoft.com/office/drawing/2014/main" id="{84374C8F-9C11-7466-6042-F60FFB9BB9F5}"/>
              </a:ext>
            </a:extLst>
          </p:cNvPr>
          <p:cNvGraphicFramePr>
            <a:graphicFrameLocks/>
          </p:cNvGraphicFramePr>
          <p:nvPr/>
        </p:nvGraphicFramePr>
        <p:xfrm>
          <a:off x="6845140" y="1771427"/>
          <a:ext cx="4926676" cy="1251331"/>
        </p:xfrm>
        <a:graphic>
          <a:graphicData uri="http://schemas.openxmlformats.org/drawingml/2006/table">
            <a:tbl>
              <a:tblPr firstRow="1" bandRow="1">
                <a:tableStyleId>{22838BEF-8BB2-4498-84A7-C5851F593DF1}</a:tableStyleId>
              </a:tblPr>
              <a:tblGrid>
                <a:gridCol w="692770">
                  <a:extLst>
                    <a:ext uri="{9D8B030D-6E8A-4147-A177-3AD203B41FA5}">
                      <a16:colId xmlns:a16="http://schemas.microsoft.com/office/drawing/2014/main" val="791753511"/>
                    </a:ext>
                  </a:extLst>
                </a:gridCol>
                <a:gridCol w="4233906">
                  <a:extLst>
                    <a:ext uri="{9D8B030D-6E8A-4147-A177-3AD203B41FA5}">
                      <a16:colId xmlns:a16="http://schemas.microsoft.com/office/drawing/2014/main" val="2461481450"/>
                    </a:ext>
                  </a:extLst>
                </a:gridCol>
              </a:tblGrid>
              <a:tr h="1251331">
                <a:tc>
                  <a:txBody>
                    <a:bodyPr/>
                    <a:lstStyle/>
                    <a:p>
                      <a:r>
                        <a:rPr lang="zh-TW" altLang="en-US" sz="1200" b="1" baseline="0" dirty="0">
                          <a:latin typeface="Times New Roman" panose="02020603050405020304" pitchFamily="18" charset="0"/>
                          <a:ea typeface="標楷體" panose="03000509000000000000" pitchFamily="65" charset="-120"/>
                        </a:rPr>
                        <a:t>紋理</a:t>
                      </a:r>
                      <a:endParaRPr lang="en-US" altLang="zh-TW" sz="1200" b="1" baseline="0" dirty="0">
                        <a:latin typeface="Times New Roman" panose="02020603050405020304" pitchFamily="18" charset="0"/>
                        <a:ea typeface="標楷體" panose="03000509000000000000" pitchFamily="65" charset="-120"/>
                      </a:endParaRPr>
                    </a:p>
                    <a:p>
                      <a:r>
                        <a:rPr lang="en-US" altLang="zh-TW" sz="1200" b="1" baseline="0" dirty="0">
                          <a:latin typeface="Times New Roman" panose="02020603050405020304" pitchFamily="18" charset="0"/>
                          <a:ea typeface="標楷體" panose="03000509000000000000" pitchFamily="65" charset="-120"/>
                        </a:rPr>
                        <a:t>Texture</a:t>
                      </a:r>
                    </a:p>
                    <a:p>
                      <a:endParaRPr lang="zh-TW" altLang="en-US" sz="1200" b="0"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Tamura</a:t>
                      </a: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纹理特征 對比度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Tamura contrast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Tamura</a:t>
                      </a: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纹理特征 方向度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Tamura directionality</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灰度共生矩陣 對比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 </a:t>
                      </a: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色調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GLCM contrast - hue</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灰度共生矩陣  能量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 </a:t>
                      </a: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色調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GLCM energy - hue</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灰度共生矩陣 對比度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 </a:t>
                      </a: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飽和度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GLCM contrast - saturation</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灰度共生矩陣 能量</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a:t>
                      </a: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亮度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GLCM energy - brightness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5128012"/>
                  </a:ext>
                </a:extLst>
              </a:tr>
            </a:tbl>
          </a:graphicData>
        </a:graphic>
      </p:graphicFrame>
      <p:graphicFrame>
        <p:nvGraphicFramePr>
          <p:cNvPr id="6" name="內容版面配置區 3">
            <a:extLst>
              <a:ext uri="{FF2B5EF4-FFF2-40B4-BE49-F238E27FC236}">
                <a16:creationId xmlns:a16="http://schemas.microsoft.com/office/drawing/2014/main" id="{296594A5-9BF6-1D4A-EAF1-965DF601155E}"/>
              </a:ext>
            </a:extLst>
          </p:cNvPr>
          <p:cNvGraphicFramePr>
            <a:graphicFrameLocks/>
          </p:cNvGraphicFramePr>
          <p:nvPr/>
        </p:nvGraphicFramePr>
        <p:xfrm>
          <a:off x="462629" y="5244658"/>
          <a:ext cx="6228001" cy="457200"/>
        </p:xfrm>
        <a:graphic>
          <a:graphicData uri="http://schemas.openxmlformats.org/drawingml/2006/table">
            <a:tbl>
              <a:tblPr firstRow="1" bandRow="1">
                <a:tableStyleId>{22838BEF-8BB2-4498-84A7-C5851F593DF1}</a:tableStyleId>
              </a:tblPr>
              <a:tblGrid>
                <a:gridCol w="1082040">
                  <a:extLst>
                    <a:ext uri="{9D8B030D-6E8A-4147-A177-3AD203B41FA5}">
                      <a16:colId xmlns:a16="http://schemas.microsoft.com/office/drawing/2014/main" val="791753511"/>
                    </a:ext>
                  </a:extLst>
                </a:gridCol>
                <a:gridCol w="5145961">
                  <a:extLst>
                    <a:ext uri="{9D8B030D-6E8A-4147-A177-3AD203B41FA5}">
                      <a16:colId xmlns:a16="http://schemas.microsoft.com/office/drawing/2014/main" val="2461481450"/>
                    </a:ext>
                  </a:extLst>
                </a:gridCol>
              </a:tblGrid>
              <a:tr h="3311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baseline="0" dirty="0">
                          <a:latin typeface="Times New Roman" panose="02020603050405020304" pitchFamily="18" charset="0"/>
                          <a:ea typeface="標楷體" panose="03000509000000000000" pitchFamily="65" charset="-120"/>
                        </a:rPr>
                        <a:t>內容</a:t>
                      </a:r>
                      <a:endParaRPr lang="en-US" altLang="zh-TW" sz="1200" b="1" baseline="0" dirty="0">
                        <a:latin typeface="Times New Roman" panose="02020603050405020304" pitchFamily="18" charset="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baseline="0" dirty="0">
                          <a:latin typeface="Times New Roman" panose="02020603050405020304" pitchFamily="18" charset="0"/>
                          <a:ea typeface="標楷體" panose="03000509000000000000" pitchFamily="65" charset="-120"/>
                        </a:rPr>
                        <a:t>Content</a:t>
                      </a:r>
                      <a:endParaRPr lang="en-US" altLang="zh-TW" sz="1200" b="1"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擁塞混亂 </a:t>
                      </a:r>
                      <a:r>
                        <a:rPr lang="en-US" altLang="zh-TW" sz="1200" b="0" kern="1200" baseline="0" dirty="0">
                          <a:solidFill>
                            <a:schemeClr val="accent6">
                              <a:lumMod val="75000"/>
                            </a:schemeClr>
                          </a:solidFill>
                          <a:latin typeface="Times New Roman" panose="02020603050405020304" pitchFamily="18" charset="0"/>
                          <a:ea typeface="標楷體" panose="03000509000000000000" pitchFamily="65" charset="-120"/>
                          <a:cs typeface="+mn-cs"/>
                        </a:rPr>
                        <a:t>congestion clutter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9674253"/>
                  </a:ext>
                </a:extLst>
              </a:tr>
            </a:tbl>
          </a:graphicData>
        </a:graphic>
      </p:graphicFrame>
    </p:spTree>
    <p:extLst>
      <p:ext uri="{BB962C8B-B14F-4D97-AF65-F5344CB8AC3E}">
        <p14:creationId xmlns:p14="http://schemas.microsoft.com/office/powerpoint/2010/main" val="759677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早午餐</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kumimoji="0" lang="zh-TW" altLang="en-US" sz="2800" b="1" i="0" u="none" strike="noStrike" kern="1200" cap="none" spc="0" normalizeH="0" baseline="0" noProof="0" dirty="0">
                <a:ln>
                  <a:noFill/>
                </a:ln>
                <a:solidFill>
                  <a:srgbClr val="F39801"/>
                </a:solidFill>
                <a:effectLst/>
                <a:uLnTx/>
                <a:uFillTx/>
                <a:latin typeface="微軟正黑體" panose="020B0604030504040204" pitchFamily="34" charset="-120"/>
                <a:ea typeface="微軟正黑體" panose="020B0604030504040204" pitchFamily="34" charset="-120"/>
                <a:cs typeface="+mj-cs"/>
              </a:rPr>
              <a:t>薯條</a:t>
            </a:r>
            <a:endParaRPr lang="zh-TW" altLang="en-US" sz="2800" dirty="0">
              <a:solidFill>
                <a:srgbClr val="F39801"/>
              </a:solidFill>
              <a:latin typeface="微軟正黑體" panose="020B0604030504040204" pitchFamily="34" charset="-120"/>
              <a:ea typeface="微軟正黑體" panose="020B0604030504040204" pitchFamily="34" charset="-120"/>
            </a:endParaRP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62</a:t>
            </a:fld>
            <a:endParaRPr lang="zh-TW" altLang="en-US" dirty="0"/>
          </a:p>
        </p:txBody>
      </p:sp>
      <p:sp>
        <p:nvSpPr>
          <p:cNvPr id="11" name="文字方塊 10">
            <a:extLst>
              <a:ext uri="{FF2B5EF4-FFF2-40B4-BE49-F238E27FC236}">
                <a16:creationId xmlns:a16="http://schemas.microsoft.com/office/drawing/2014/main" id="{3F07D272-8039-AAFE-2C72-C687524DB5EC}"/>
              </a:ext>
            </a:extLst>
          </p:cNvPr>
          <p:cNvSpPr txBox="1"/>
          <p:nvPr/>
        </p:nvSpPr>
        <p:spPr>
          <a:xfrm>
            <a:off x="1271464" y="6535946"/>
            <a:ext cx="9259102"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https://www.instagram.com/explore/tags/%E8%96%AF%E6%A2%9D/</a:t>
            </a:r>
            <a:r>
              <a:rPr lang="zh-TW" altLang="en-US" sz="1050" dirty="0">
                <a:latin typeface="微軟正黑體" panose="020B0604030504040204" pitchFamily="34" charset="-120"/>
                <a:ea typeface="微軟正黑體" panose="020B0604030504040204" pitchFamily="34" charset="-120"/>
              </a:rPr>
              <a:t>    </a:t>
            </a:r>
            <a:r>
              <a:rPr lang="en-US" altLang="zh-TW" sz="1050" dirty="0">
                <a:latin typeface="微軟正黑體" panose="020B0604030504040204" pitchFamily="34" charset="-120"/>
                <a:ea typeface="微軟正黑體" panose="020B0604030504040204" pitchFamily="34" charset="-120"/>
              </a:rPr>
              <a:t>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grpSp>
        <p:nvGrpSpPr>
          <p:cNvPr id="12" name="群組 11">
            <a:extLst>
              <a:ext uri="{FF2B5EF4-FFF2-40B4-BE49-F238E27FC236}">
                <a16:creationId xmlns:a16="http://schemas.microsoft.com/office/drawing/2014/main" id="{46D3B0C3-6212-D3B1-B7F6-214B7860AB4D}"/>
              </a:ext>
            </a:extLst>
          </p:cNvPr>
          <p:cNvGrpSpPr/>
          <p:nvPr/>
        </p:nvGrpSpPr>
        <p:grpSpPr>
          <a:xfrm>
            <a:off x="1271464" y="1353897"/>
            <a:ext cx="9259102" cy="5182049"/>
            <a:chOff x="1466449" y="837975"/>
            <a:chExt cx="9259102" cy="5182049"/>
          </a:xfrm>
        </p:grpSpPr>
        <p:pic>
          <p:nvPicPr>
            <p:cNvPr id="13" name="圖片 12" descr="一張含有 文字, 差異, 碗盤, 數個 的圖片&#10;&#10;自動產生的描述">
              <a:extLst>
                <a:ext uri="{FF2B5EF4-FFF2-40B4-BE49-F238E27FC236}">
                  <a16:creationId xmlns:a16="http://schemas.microsoft.com/office/drawing/2014/main" id="{6958F199-C956-A5B7-A64F-6C94C89EB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449" y="837975"/>
              <a:ext cx="9259102" cy="5182049"/>
            </a:xfrm>
            <a:prstGeom prst="rect">
              <a:avLst/>
            </a:prstGeom>
          </p:spPr>
        </p:pic>
        <p:pic>
          <p:nvPicPr>
            <p:cNvPr id="14" name="圖片 13" descr="一張含有 食物, 室內, 碗盤, 薯條 的圖片&#10;&#10;自動產生的描述">
              <a:extLst>
                <a:ext uri="{FF2B5EF4-FFF2-40B4-BE49-F238E27FC236}">
                  <a16:creationId xmlns:a16="http://schemas.microsoft.com/office/drawing/2014/main" id="{318F7D59-9E75-077A-2F19-2C7DFC68B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7592" y="3010540"/>
              <a:ext cx="2956816" cy="2949196"/>
            </a:xfrm>
            <a:prstGeom prst="rect">
              <a:avLst/>
            </a:prstGeom>
          </p:spPr>
        </p:pic>
        <p:pic>
          <p:nvPicPr>
            <p:cNvPr id="15" name="圖片 14" descr="一張含有 食物, 盤, 差異, 早餐 的圖片&#10;&#10;自動產生的描述">
              <a:extLst>
                <a:ext uri="{FF2B5EF4-FFF2-40B4-BE49-F238E27FC236}">
                  <a16:creationId xmlns:a16="http://schemas.microsoft.com/office/drawing/2014/main" id="{EEE6A86F-1AE0-E936-2143-987C570819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3613" y="3012968"/>
              <a:ext cx="2956816" cy="2956816"/>
            </a:xfrm>
            <a:prstGeom prst="rect">
              <a:avLst/>
            </a:prstGeom>
          </p:spPr>
        </p:pic>
      </p:grpSp>
    </p:spTree>
    <p:extLst>
      <p:ext uri="{BB962C8B-B14F-4D97-AF65-F5344CB8AC3E}">
        <p14:creationId xmlns:p14="http://schemas.microsoft.com/office/powerpoint/2010/main" val="461749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母嬰用品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kumimoji="0" lang="zh-TW" altLang="en-US" sz="2800" b="1" i="0" u="none" strike="noStrike" kern="1200" cap="none" spc="0" normalizeH="0" baseline="0" noProof="0" dirty="0">
                <a:ln>
                  <a:noFill/>
                </a:ln>
                <a:solidFill>
                  <a:srgbClr val="F39801"/>
                </a:solidFill>
                <a:effectLst/>
                <a:uLnTx/>
                <a:uFillTx/>
                <a:latin typeface="微軟正黑體" panose="020B0604030504040204" pitchFamily="34" charset="-120"/>
                <a:ea typeface="微軟正黑體" panose="020B0604030504040204" pitchFamily="34" charset="-120"/>
                <a:cs typeface="+mj-cs"/>
              </a:rPr>
              <a:t>浴巾</a:t>
            </a:r>
            <a:r>
              <a:rPr kumimoji="0" lang="en-US" altLang="zh-TW" sz="2800" b="1" i="0" u="none" strike="noStrike" kern="1200" cap="none" spc="0" normalizeH="0" baseline="0" noProof="0" dirty="0">
                <a:ln>
                  <a:noFill/>
                </a:ln>
                <a:solidFill>
                  <a:srgbClr val="F39801"/>
                </a:solidFill>
                <a:effectLst/>
                <a:uLnTx/>
                <a:uFillTx/>
                <a:latin typeface="微軟正黑體" panose="020B0604030504040204" pitchFamily="34" charset="-120"/>
                <a:ea typeface="微軟正黑體" panose="020B0604030504040204" pitchFamily="34" charset="-120"/>
                <a:cs typeface="+mj-cs"/>
              </a:rPr>
              <a:t>/</a:t>
            </a:r>
            <a:r>
              <a:rPr kumimoji="0" lang="zh-TW" altLang="en-US" sz="2800" b="1" i="0" u="none" strike="noStrike" kern="1200" cap="none" spc="0" normalizeH="0" baseline="0" noProof="0" dirty="0">
                <a:ln>
                  <a:noFill/>
                </a:ln>
                <a:solidFill>
                  <a:srgbClr val="F39801"/>
                </a:solidFill>
                <a:effectLst/>
                <a:uLnTx/>
                <a:uFillTx/>
                <a:latin typeface="微軟正黑體" panose="020B0604030504040204" pitchFamily="34" charset="-120"/>
                <a:ea typeface="微軟正黑體" panose="020B0604030504040204" pitchFamily="34" charset="-120"/>
                <a:cs typeface="+mj-cs"/>
              </a:rPr>
              <a:t>包巾</a:t>
            </a:r>
            <a:endParaRPr lang="zh-TW" altLang="en-US" sz="2800" dirty="0">
              <a:solidFill>
                <a:srgbClr val="F39801"/>
              </a:solidFill>
              <a:latin typeface="微軟正黑體" panose="020B0604030504040204" pitchFamily="34" charset="-120"/>
              <a:ea typeface="微軟正黑體" panose="020B0604030504040204" pitchFamily="34" charset="-120"/>
            </a:endParaRP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63</a:t>
            </a:fld>
            <a:endParaRPr lang="zh-TW" altLang="en-US" dirty="0"/>
          </a:p>
        </p:txBody>
      </p:sp>
      <p:pic>
        <p:nvPicPr>
          <p:cNvPr id="7" name="圖片 6">
            <a:extLst>
              <a:ext uri="{FF2B5EF4-FFF2-40B4-BE49-F238E27FC236}">
                <a16:creationId xmlns:a16="http://schemas.microsoft.com/office/drawing/2014/main" id="{64578851-6103-1B78-195A-94B06B7377D1}"/>
              </a:ext>
            </a:extLst>
          </p:cNvPr>
          <p:cNvPicPr>
            <a:picLocks noChangeAspect="1"/>
          </p:cNvPicPr>
          <p:nvPr/>
        </p:nvPicPr>
        <p:blipFill>
          <a:blip r:embed="rId3"/>
          <a:stretch>
            <a:fillRect/>
          </a:stretch>
        </p:blipFill>
        <p:spPr>
          <a:xfrm>
            <a:off x="479376" y="1180902"/>
            <a:ext cx="10080000" cy="5381238"/>
          </a:xfrm>
          <a:prstGeom prst="rect">
            <a:avLst/>
          </a:prstGeom>
        </p:spPr>
      </p:pic>
      <p:sp>
        <p:nvSpPr>
          <p:cNvPr id="10" name="文字方塊 9">
            <a:extLst>
              <a:ext uri="{FF2B5EF4-FFF2-40B4-BE49-F238E27FC236}">
                <a16:creationId xmlns:a16="http://schemas.microsoft.com/office/drawing/2014/main" id="{BAAC17E4-6976-E166-A443-CF509C157F56}"/>
              </a:ext>
            </a:extLst>
          </p:cNvPr>
          <p:cNvSpPr txBox="1"/>
          <p:nvPr/>
        </p:nvSpPr>
        <p:spPr>
          <a:xfrm>
            <a:off x="479375" y="6562141"/>
            <a:ext cx="10080001" cy="261610"/>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4"/>
              </a:rPr>
              <a:t>https://www.instagram.com/explore/tags/%E5%AC%B0%E5%85%92%E5%8C%85%E5%B7%BE/</a:t>
            </a:r>
            <a:r>
              <a:rPr lang="en-US" altLang="zh-TW" sz="1050" dirty="0">
                <a:latin typeface="微軟正黑體" panose="020B0604030504040204" pitchFamily="34" charset="-120"/>
                <a:ea typeface="微軟正黑體" panose="020B0604030504040204" pitchFamily="34" charset="-120"/>
              </a:rPr>
              <a:t>    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19</a:t>
            </a:r>
            <a:r>
              <a:rPr lang="zh-TW" altLang="en-US" sz="1050" dirty="0">
                <a:latin typeface="微軟正黑體" panose="020B0604030504040204" pitchFamily="34" charset="-120"/>
                <a:ea typeface="微軟正黑體" panose="020B0604030504040204" pitchFamily="34" charset="-120"/>
              </a:rPr>
              <a:t>日搜索結果</a:t>
            </a:r>
          </a:p>
        </p:txBody>
      </p:sp>
    </p:spTree>
    <p:extLst>
      <p:ext uri="{BB962C8B-B14F-4D97-AF65-F5344CB8AC3E}">
        <p14:creationId xmlns:p14="http://schemas.microsoft.com/office/powerpoint/2010/main" val="3801554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B3C9EA1C-4196-02A7-49A4-1A8D3FCBCE5F}"/>
              </a:ext>
            </a:extLst>
          </p:cNvPr>
          <p:cNvSpPr>
            <a:spLocks noGrp="1"/>
          </p:cNvSpPr>
          <p:nvPr>
            <p:ph type="title"/>
          </p:nvPr>
        </p:nvSpPr>
        <p:spPr>
          <a:xfrm>
            <a:off x="335404" y="166240"/>
            <a:ext cx="8384221" cy="975583"/>
          </a:xfrm>
        </p:spPr>
        <p:txBody>
          <a:bodyPr>
            <a:noAutofit/>
          </a:bodyPr>
          <a:lstStyle/>
          <a:p>
            <a:r>
              <a:rPr lang="zh-TW" altLang="en-US" sz="2800" dirty="0">
                <a:latin typeface="微軟正黑體" panose="020B0604030504040204" pitchFamily="34" charset="-120"/>
                <a:ea typeface="微軟正黑體" panose="020B0604030504040204" pitchFamily="34" charset="-120"/>
              </a:rPr>
              <a:t>產業物件與全景分割變數範例</a:t>
            </a:r>
            <a:r>
              <a:rPr lang="en-US" altLang="zh-TW" sz="2800" dirty="0">
                <a:latin typeface="微軟正黑體" panose="020B0604030504040204" pitchFamily="34" charset="-120"/>
                <a:ea typeface="微軟正黑體" panose="020B0604030504040204" pitchFamily="34" charset="-120"/>
              </a:rPr>
              <a:t>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運動用品</a:t>
            </a:r>
            <a:r>
              <a:rPr lang="en-US" altLang="zh-TW" sz="2800" dirty="0">
                <a:latin typeface="微軟正黑體" panose="020B0604030504040204" pitchFamily="34" charset="-120"/>
                <a:ea typeface="微軟正黑體" panose="020B0604030504040204" pitchFamily="34" charset="-120"/>
              </a:rPr>
              <a:t>Custom IS Model</a:t>
            </a:r>
            <a:r>
              <a:rPr lang="zh-TW" altLang="en-US" sz="2800" dirty="0">
                <a:latin typeface="微軟正黑體" panose="020B0604030504040204" pitchFamily="34" charset="-120"/>
                <a:ea typeface="微軟正黑體" panose="020B0604030504040204" pitchFamily="34" charset="-120"/>
              </a:rPr>
              <a:t>變數  </a:t>
            </a:r>
            <a:r>
              <a:rPr lang="zh-TW" altLang="en-US" sz="2800" dirty="0">
                <a:solidFill>
                  <a:srgbClr val="FF6500"/>
                </a:solidFill>
                <a:latin typeface="微軟正黑體" panose="020B0604030504040204" pitchFamily="34" charset="-120"/>
                <a:ea typeface="微軟正黑體" panose="020B0604030504040204" pitchFamily="34" charset="-120"/>
              </a:rPr>
              <a:t>收納箱</a:t>
            </a:r>
          </a:p>
        </p:txBody>
      </p:sp>
      <p:sp>
        <p:nvSpPr>
          <p:cNvPr id="9" name="投影片編號版面配置區 2">
            <a:extLst>
              <a:ext uri="{FF2B5EF4-FFF2-40B4-BE49-F238E27FC236}">
                <a16:creationId xmlns:a16="http://schemas.microsoft.com/office/drawing/2014/main" id="{F0C73B3C-B707-F9A1-EF56-216809C81510}"/>
              </a:ext>
            </a:extLst>
          </p:cNvPr>
          <p:cNvSpPr>
            <a:spLocks noGrp="1"/>
          </p:cNvSpPr>
          <p:nvPr>
            <p:ph type="sldNum" sz="quarter" idx="12"/>
          </p:nvPr>
        </p:nvSpPr>
        <p:spPr>
          <a:xfrm>
            <a:off x="9107852" y="6309321"/>
            <a:ext cx="2748789" cy="365125"/>
          </a:xfrm>
        </p:spPr>
        <p:txBody>
          <a:bodyPr/>
          <a:lstStyle/>
          <a:p>
            <a:fld id="{B72C9A54-4ED8-4F34-AB1D-A40FF589960D}" type="slidenum">
              <a:rPr lang="zh-TW" altLang="en-US" smtClean="0"/>
              <a:t>64</a:t>
            </a:fld>
            <a:endParaRPr lang="zh-TW" altLang="en-US" dirty="0"/>
          </a:p>
        </p:txBody>
      </p:sp>
      <p:sp>
        <p:nvSpPr>
          <p:cNvPr id="4" name="文字方塊 3">
            <a:extLst>
              <a:ext uri="{FF2B5EF4-FFF2-40B4-BE49-F238E27FC236}">
                <a16:creationId xmlns:a16="http://schemas.microsoft.com/office/drawing/2014/main" id="{FC6EFD64-9C68-C48E-1F56-78B0D993F449}"/>
              </a:ext>
            </a:extLst>
          </p:cNvPr>
          <p:cNvSpPr txBox="1"/>
          <p:nvPr/>
        </p:nvSpPr>
        <p:spPr>
          <a:xfrm>
            <a:off x="767409" y="6543640"/>
            <a:ext cx="9791968" cy="253916"/>
          </a:xfrm>
          <a:prstGeom prst="rect">
            <a:avLst/>
          </a:prstGeom>
          <a:noFill/>
        </p:spPr>
        <p:txBody>
          <a:bodyPr wrap="square">
            <a:spAutoFit/>
          </a:bodyPr>
          <a:lstStyle/>
          <a:p>
            <a:pPr algn="ctr"/>
            <a:r>
              <a:rPr lang="zh-TW" altLang="en-US" sz="1050" dirty="0">
                <a:latin typeface="微軟正黑體" panose="020B0604030504040204" pitchFamily="34" charset="-120"/>
                <a:ea typeface="微軟正黑體" panose="020B0604030504040204" pitchFamily="34" charset="-120"/>
              </a:rPr>
              <a:t>圖片來源：</a:t>
            </a:r>
            <a:r>
              <a:rPr lang="en-US" altLang="zh-TW" sz="1050" dirty="0">
                <a:latin typeface="微軟正黑體" panose="020B0604030504040204" pitchFamily="34" charset="-120"/>
                <a:ea typeface="微軟正黑體" panose="020B0604030504040204" pitchFamily="34" charset="-120"/>
                <a:hlinkClick r:id="rId3"/>
              </a:rPr>
              <a:t>https://www.instagram.com/explore/tags/%E9%9C%B2%E7%87%9F%E6%94%B6%E7%B4%8D%E7%AE%B1/</a:t>
            </a:r>
            <a:r>
              <a:rPr lang="en-US" altLang="zh-TW" sz="1050" dirty="0">
                <a:latin typeface="微軟正黑體" panose="020B0604030504040204" pitchFamily="34" charset="-120"/>
                <a:ea typeface="微軟正黑體" panose="020B0604030504040204" pitchFamily="34" charset="-120"/>
              </a:rPr>
              <a:t>    2022</a:t>
            </a:r>
            <a:r>
              <a:rPr lang="zh-TW" altLang="en-US" sz="1050" dirty="0">
                <a:latin typeface="微軟正黑體" panose="020B0604030504040204" pitchFamily="34" charset="-120"/>
                <a:ea typeface="微軟正黑體" panose="020B0604030504040204" pitchFamily="34" charset="-120"/>
              </a:rPr>
              <a:t>年</a:t>
            </a:r>
            <a:r>
              <a:rPr lang="en-US" altLang="zh-TW" sz="1050" dirty="0">
                <a:latin typeface="微軟正黑體" panose="020B0604030504040204" pitchFamily="34" charset="-120"/>
                <a:ea typeface="微軟正黑體" panose="020B0604030504040204" pitchFamily="34" charset="-120"/>
              </a:rPr>
              <a:t>11</a:t>
            </a:r>
            <a:r>
              <a:rPr lang="zh-TW" altLang="en-US" sz="1050" dirty="0">
                <a:latin typeface="微軟正黑體" panose="020B0604030504040204" pitchFamily="34" charset="-120"/>
                <a:ea typeface="微軟正黑體" panose="020B0604030504040204" pitchFamily="34" charset="-120"/>
              </a:rPr>
              <a:t>月</a:t>
            </a:r>
            <a:r>
              <a:rPr lang="en-US" altLang="zh-TW" sz="1050" dirty="0">
                <a:latin typeface="微軟正黑體" panose="020B0604030504040204" pitchFamily="34" charset="-120"/>
                <a:ea typeface="微軟正黑體" panose="020B0604030504040204" pitchFamily="34" charset="-120"/>
              </a:rPr>
              <a:t>18</a:t>
            </a:r>
            <a:r>
              <a:rPr lang="zh-TW" altLang="en-US" sz="1050" dirty="0">
                <a:latin typeface="微軟正黑體" panose="020B0604030504040204" pitchFamily="34" charset="-120"/>
                <a:ea typeface="微軟正黑體" panose="020B0604030504040204" pitchFamily="34" charset="-120"/>
              </a:rPr>
              <a:t>日搜索結果</a:t>
            </a:r>
          </a:p>
        </p:txBody>
      </p:sp>
      <p:grpSp>
        <p:nvGrpSpPr>
          <p:cNvPr id="5" name="群組 4">
            <a:extLst>
              <a:ext uri="{FF2B5EF4-FFF2-40B4-BE49-F238E27FC236}">
                <a16:creationId xmlns:a16="http://schemas.microsoft.com/office/drawing/2014/main" id="{8273C8C9-FAA8-B567-33EF-A7935A32DE05}"/>
              </a:ext>
            </a:extLst>
          </p:cNvPr>
          <p:cNvGrpSpPr/>
          <p:nvPr/>
        </p:nvGrpSpPr>
        <p:grpSpPr>
          <a:xfrm>
            <a:off x="767408" y="1272241"/>
            <a:ext cx="9791968" cy="5253103"/>
            <a:chOff x="1056000" y="792980"/>
            <a:chExt cx="10080000" cy="5419519"/>
          </a:xfrm>
        </p:grpSpPr>
        <p:pic>
          <p:nvPicPr>
            <p:cNvPr id="6" name="圖片 5">
              <a:extLst>
                <a:ext uri="{FF2B5EF4-FFF2-40B4-BE49-F238E27FC236}">
                  <a16:creationId xmlns:a16="http://schemas.microsoft.com/office/drawing/2014/main" id="{7C5F42D2-94C2-9CE5-BAF6-39A5CFAF30F3}"/>
                </a:ext>
              </a:extLst>
            </p:cNvPr>
            <p:cNvPicPr>
              <a:picLocks noChangeAspect="1"/>
            </p:cNvPicPr>
            <p:nvPr/>
          </p:nvPicPr>
          <p:blipFill>
            <a:blip r:embed="rId4"/>
            <a:stretch>
              <a:fillRect/>
            </a:stretch>
          </p:blipFill>
          <p:spPr>
            <a:xfrm>
              <a:off x="1056000" y="792980"/>
              <a:ext cx="10080000" cy="5419519"/>
            </a:xfrm>
            <a:prstGeom prst="rect">
              <a:avLst/>
            </a:prstGeom>
          </p:spPr>
        </p:pic>
        <p:pic>
          <p:nvPicPr>
            <p:cNvPr id="7" name="圖片 6">
              <a:extLst>
                <a:ext uri="{FF2B5EF4-FFF2-40B4-BE49-F238E27FC236}">
                  <a16:creationId xmlns:a16="http://schemas.microsoft.com/office/drawing/2014/main" id="{164F39F3-CD8F-FB9C-6673-3ABA1CF3EA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239" y="3207774"/>
              <a:ext cx="2875935" cy="2870427"/>
            </a:xfrm>
            <a:prstGeom prst="rect">
              <a:avLst/>
            </a:prstGeom>
          </p:spPr>
        </p:pic>
      </p:grpSp>
    </p:spTree>
    <p:extLst>
      <p:ext uri="{BB962C8B-B14F-4D97-AF65-F5344CB8AC3E}">
        <p14:creationId xmlns:p14="http://schemas.microsoft.com/office/powerpoint/2010/main" val="252398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71450"/>
            <a:ext cx="4946650" cy="781050"/>
          </a:xfrm>
        </p:spPr>
        <p:txBody>
          <a:bodyPr>
            <a:normAutofit fontScale="90000"/>
          </a:bodyPr>
          <a:lstStyle/>
          <a:p>
            <a:r>
              <a:rPr lang="zh-TW" altLang="en-US" sz="3200" b="1" dirty="0">
                <a:latin typeface="微軟正黑體" panose="020B0604030504040204" pitchFamily="34" charset="-120"/>
                <a:ea typeface="微軟正黑體" panose="020B0604030504040204" pitchFamily="34" charset="-120"/>
              </a:rPr>
              <a:t>早午餐產業 </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建議規則範例 </a:t>
            </a:r>
            <a:r>
              <a:rPr lang="en-US" altLang="zh-TW" sz="3200" dirty="0">
                <a:latin typeface="微軟正黑體" panose="020B0604030504040204" pitchFamily="34" charset="-120"/>
                <a:ea typeface="微軟正黑體" panose="020B0604030504040204" pitchFamily="34" charset="-120"/>
              </a:rPr>
              <a:t>4</a:t>
            </a:r>
            <a:endParaRPr lang="zh-TW" altLang="en-US" sz="3200" b="1" dirty="0">
              <a:latin typeface="微軟正黑體" panose="020B0604030504040204" pitchFamily="34" charset="-120"/>
              <a:ea typeface="微軟正黑體" panose="020B0604030504040204" pitchFamily="34" charset="-120"/>
            </a:endParaRPr>
          </a:p>
        </p:txBody>
      </p:sp>
      <p:sp>
        <p:nvSpPr>
          <p:cNvPr id="10" name="投影片編號版面配置區 4">
            <a:extLst>
              <a:ext uri="{FF2B5EF4-FFF2-40B4-BE49-F238E27FC236}">
                <a16:creationId xmlns:a16="http://schemas.microsoft.com/office/drawing/2014/main" id="{4CF37CEE-1126-4634-124E-6FF729ADDC8E}"/>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65</a:t>
            </a:fld>
            <a:endParaRPr lang="zh-TW" altLang="en-US" dirty="0"/>
          </a:p>
        </p:txBody>
      </p:sp>
      <p:sp>
        <p:nvSpPr>
          <p:cNvPr id="3" name="內容版面配置區 3">
            <a:extLst>
              <a:ext uri="{FF2B5EF4-FFF2-40B4-BE49-F238E27FC236}">
                <a16:creationId xmlns:a16="http://schemas.microsoft.com/office/drawing/2014/main" id="{173BD824-DC7C-42C9-FA12-8EB0D4B0B57B}"/>
              </a:ext>
            </a:extLst>
          </p:cNvPr>
          <p:cNvSpPr txBox="1">
            <a:spLocks/>
          </p:cNvSpPr>
          <p:nvPr/>
        </p:nvSpPr>
        <p:spPr>
          <a:xfrm>
            <a:off x="863988" y="878966"/>
            <a:ext cx="10515600" cy="100120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{"advice":["(sandwich2_carearatio &gt; 0.049)"]}</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增加三明治面積：建議照片中的三明治面積占比可以大一點</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建議增加三明治面積，以強調食物的美味性與食材的豐富性。</a:t>
            </a:r>
            <a:endParaRPr kumimoji="0" lang="zh-TW" altLang="en-US" sz="12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endParaRPr>
          </a:p>
        </p:txBody>
      </p:sp>
      <p:cxnSp>
        <p:nvCxnSpPr>
          <p:cNvPr id="14" name="直線接點 13">
            <a:extLst>
              <a:ext uri="{FF2B5EF4-FFF2-40B4-BE49-F238E27FC236}">
                <a16:creationId xmlns:a16="http://schemas.microsoft.com/office/drawing/2014/main" id="{3B66D0FA-5A58-8F66-8D86-3B3BD126C1C7}"/>
              </a:ext>
            </a:extLst>
          </p:cNvPr>
          <p:cNvCxnSpPr>
            <a:cxnSpLocks/>
          </p:cNvCxnSpPr>
          <p:nvPr/>
        </p:nvCxnSpPr>
        <p:spPr>
          <a:xfrm>
            <a:off x="4079776" y="1987849"/>
            <a:ext cx="0" cy="4701192"/>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16" name="文字版面配置區 7">
            <a:extLst>
              <a:ext uri="{FF2B5EF4-FFF2-40B4-BE49-F238E27FC236}">
                <a16:creationId xmlns:a16="http://schemas.microsoft.com/office/drawing/2014/main" id="{B91A0AF8-9EDC-0A44-15FB-F43908ED4ED3}"/>
              </a:ext>
            </a:extLst>
          </p:cNvPr>
          <p:cNvSpPr txBox="1">
            <a:spLocks/>
          </p:cNvSpPr>
          <p:nvPr/>
        </p:nvSpPr>
        <p:spPr>
          <a:xfrm>
            <a:off x="1114051" y="2044765"/>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版面配置區 7">
            <a:extLst>
              <a:ext uri="{FF2B5EF4-FFF2-40B4-BE49-F238E27FC236}">
                <a16:creationId xmlns:a16="http://schemas.microsoft.com/office/drawing/2014/main" id="{329EF6A5-9EC8-A2A6-F66F-A8D2D718C22F}"/>
              </a:ext>
            </a:extLst>
          </p:cNvPr>
          <p:cNvSpPr txBox="1">
            <a:spLocks/>
          </p:cNvSpPr>
          <p:nvPr/>
        </p:nvSpPr>
        <p:spPr>
          <a:xfrm>
            <a:off x="6658477" y="2044765"/>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A</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18" name="圖片 17">
            <a:extLst>
              <a:ext uri="{FF2B5EF4-FFF2-40B4-BE49-F238E27FC236}">
                <a16:creationId xmlns:a16="http://schemas.microsoft.com/office/drawing/2014/main" id="{25889A70-01AA-59BD-23CC-C2825742E9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729" y="2701138"/>
            <a:ext cx="2619692" cy="3274615"/>
          </a:xfrm>
          <a:prstGeom prst="rect">
            <a:avLst/>
          </a:prstGeom>
        </p:spPr>
      </p:pic>
      <p:pic>
        <p:nvPicPr>
          <p:cNvPr id="19" name="圖片 18" descr="一張含有 地面, 桌, 食物, 水果 的圖片&#10;&#10;自動產生的描述">
            <a:extLst>
              <a:ext uri="{FF2B5EF4-FFF2-40B4-BE49-F238E27FC236}">
                <a16:creationId xmlns:a16="http://schemas.microsoft.com/office/drawing/2014/main" id="{FF3519D0-472C-10DB-9FDA-A3A94A12BB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8566" y="2701137"/>
            <a:ext cx="3274615" cy="3274615"/>
          </a:xfrm>
          <a:prstGeom prst="rect">
            <a:avLst/>
          </a:prstGeom>
        </p:spPr>
      </p:pic>
      <p:pic>
        <p:nvPicPr>
          <p:cNvPr id="20" name="圖片 19">
            <a:extLst>
              <a:ext uri="{FF2B5EF4-FFF2-40B4-BE49-F238E27FC236}">
                <a16:creationId xmlns:a16="http://schemas.microsoft.com/office/drawing/2014/main" id="{FB0A516A-E4EE-68B7-0B50-11D7FC423F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2088" y="2701139"/>
            <a:ext cx="3274614" cy="3274614"/>
          </a:xfrm>
          <a:prstGeom prst="rect">
            <a:avLst/>
          </a:prstGeom>
        </p:spPr>
      </p:pic>
      <p:sp>
        <p:nvSpPr>
          <p:cNvPr id="21" name="文字方塊 20">
            <a:extLst>
              <a:ext uri="{FF2B5EF4-FFF2-40B4-BE49-F238E27FC236}">
                <a16:creationId xmlns:a16="http://schemas.microsoft.com/office/drawing/2014/main" id="{0080A245-9AC9-C895-C681-567F3A45F8C3}"/>
              </a:ext>
            </a:extLst>
          </p:cNvPr>
          <p:cNvSpPr txBox="1"/>
          <p:nvPr/>
        </p:nvSpPr>
        <p:spPr>
          <a:xfrm>
            <a:off x="767408" y="6129867"/>
            <a:ext cx="2966334" cy="261610"/>
          </a:xfrm>
          <a:prstGeom prst="rect">
            <a:avLst/>
          </a:prstGeom>
          <a:noFill/>
        </p:spPr>
        <p:txBody>
          <a:bodyPr wrap="square">
            <a:spAutoFit/>
          </a:bodyPr>
          <a:lstStyle/>
          <a:p>
            <a:pPr algn="ctr"/>
            <a:r>
              <a:rPr lang="en-US" altLang="zh-TW" sz="1100" dirty="0">
                <a:hlinkClick r:id="rId6"/>
              </a:rPr>
              <a:t>https://www.instagram.com/p/CWNdnHvpR1Y/</a:t>
            </a:r>
            <a:endParaRPr lang="en-US" altLang="zh-TW" sz="1100" dirty="0"/>
          </a:p>
        </p:txBody>
      </p:sp>
      <p:sp>
        <p:nvSpPr>
          <p:cNvPr id="22" name="文字方塊 21">
            <a:extLst>
              <a:ext uri="{FF2B5EF4-FFF2-40B4-BE49-F238E27FC236}">
                <a16:creationId xmlns:a16="http://schemas.microsoft.com/office/drawing/2014/main" id="{2F15C0D8-2597-3222-8A18-866B710EC251}"/>
              </a:ext>
            </a:extLst>
          </p:cNvPr>
          <p:cNvSpPr txBox="1"/>
          <p:nvPr/>
        </p:nvSpPr>
        <p:spPr>
          <a:xfrm>
            <a:off x="4568566" y="6129867"/>
            <a:ext cx="3274615" cy="261610"/>
          </a:xfrm>
          <a:prstGeom prst="rect">
            <a:avLst/>
          </a:prstGeom>
          <a:noFill/>
        </p:spPr>
        <p:txBody>
          <a:bodyPr wrap="square">
            <a:spAutoFit/>
          </a:bodyPr>
          <a:lstStyle/>
          <a:p>
            <a:pPr algn="ctr"/>
            <a:r>
              <a:rPr lang="en-US" altLang="zh-TW" sz="1100" dirty="0">
                <a:hlinkClick r:id="rId7"/>
              </a:rPr>
              <a:t>https://www.instagram.com/p/CY06zPpvnZZ/</a:t>
            </a:r>
            <a:endParaRPr lang="en-US" altLang="zh-TW" sz="1100" dirty="0"/>
          </a:p>
        </p:txBody>
      </p:sp>
      <p:sp>
        <p:nvSpPr>
          <p:cNvPr id="23" name="文字方塊 22">
            <a:extLst>
              <a:ext uri="{FF2B5EF4-FFF2-40B4-BE49-F238E27FC236}">
                <a16:creationId xmlns:a16="http://schemas.microsoft.com/office/drawing/2014/main" id="{08B89463-2ADC-0B23-FB07-6656159C95FA}"/>
              </a:ext>
            </a:extLst>
          </p:cNvPr>
          <p:cNvSpPr txBox="1"/>
          <p:nvPr/>
        </p:nvSpPr>
        <p:spPr>
          <a:xfrm>
            <a:off x="8202087" y="6129867"/>
            <a:ext cx="3274615" cy="261610"/>
          </a:xfrm>
          <a:prstGeom prst="rect">
            <a:avLst/>
          </a:prstGeom>
          <a:noFill/>
        </p:spPr>
        <p:txBody>
          <a:bodyPr wrap="square">
            <a:spAutoFit/>
          </a:bodyPr>
          <a:lstStyle/>
          <a:p>
            <a:pPr algn="ctr"/>
            <a:r>
              <a:rPr lang="en-US" altLang="zh-TW" sz="1100" dirty="0">
                <a:hlinkClick r:id="rId8"/>
              </a:rPr>
              <a:t>https://www.instagram.com/p/CSYvsUkB2M6/</a:t>
            </a:r>
            <a:endParaRPr lang="en-US" altLang="zh-TW" sz="1100" dirty="0"/>
          </a:p>
        </p:txBody>
      </p:sp>
    </p:spTree>
    <p:extLst>
      <p:ext uri="{BB962C8B-B14F-4D97-AF65-F5344CB8AC3E}">
        <p14:creationId xmlns:p14="http://schemas.microsoft.com/office/powerpoint/2010/main" val="1213434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71450"/>
            <a:ext cx="4946650" cy="781050"/>
          </a:xfrm>
        </p:spPr>
        <p:txBody>
          <a:bodyPr>
            <a:normAutofit fontScale="90000"/>
          </a:bodyPr>
          <a:lstStyle/>
          <a:p>
            <a:r>
              <a:rPr lang="zh-TW" altLang="en-US" sz="3200" b="1" dirty="0">
                <a:latin typeface="微軟正黑體" panose="020B0604030504040204" pitchFamily="34" charset="-120"/>
                <a:ea typeface="微軟正黑體" panose="020B0604030504040204" pitchFamily="34" charset="-120"/>
              </a:rPr>
              <a:t>早午餐產業 </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建議規則範例 </a:t>
            </a:r>
            <a:r>
              <a:rPr lang="en-US" altLang="zh-TW" sz="3200" b="1" dirty="0">
                <a:latin typeface="微軟正黑體" panose="020B0604030504040204" pitchFamily="34" charset="-120"/>
                <a:ea typeface="微軟正黑體" panose="020B0604030504040204" pitchFamily="34" charset="-120"/>
              </a:rPr>
              <a:t>5</a:t>
            </a:r>
            <a:endParaRPr lang="zh-TW" altLang="en-US" sz="3200" b="1" dirty="0">
              <a:latin typeface="微軟正黑體" panose="020B0604030504040204" pitchFamily="34" charset="-120"/>
              <a:ea typeface="微軟正黑體" panose="020B0604030504040204" pitchFamily="34" charset="-120"/>
            </a:endParaRPr>
          </a:p>
        </p:txBody>
      </p:sp>
      <p:sp>
        <p:nvSpPr>
          <p:cNvPr id="10" name="投影片編號版面配置區 4">
            <a:extLst>
              <a:ext uri="{FF2B5EF4-FFF2-40B4-BE49-F238E27FC236}">
                <a16:creationId xmlns:a16="http://schemas.microsoft.com/office/drawing/2014/main" id="{4CF37CEE-1126-4634-124E-6FF729ADDC8E}"/>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66</a:t>
            </a:fld>
            <a:endParaRPr lang="zh-TW" altLang="en-US" dirty="0"/>
          </a:p>
        </p:txBody>
      </p:sp>
      <p:sp>
        <p:nvSpPr>
          <p:cNvPr id="3" name="內容版面配置區 3">
            <a:extLst>
              <a:ext uri="{FF2B5EF4-FFF2-40B4-BE49-F238E27FC236}">
                <a16:creationId xmlns:a16="http://schemas.microsoft.com/office/drawing/2014/main" id="{4E23DA95-B801-9443-2538-AF9DE018BB1B}"/>
              </a:ext>
            </a:extLst>
          </p:cNvPr>
          <p:cNvSpPr txBox="1">
            <a:spLocks/>
          </p:cNvSpPr>
          <p:nvPr/>
        </p:nvSpPr>
        <p:spPr>
          <a:xfrm>
            <a:off x="863989" y="921257"/>
            <a:ext cx="10515600" cy="115920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{"advice":["(Blank </a:t>
            </a:r>
            <a:r>
              <a:rPr kumimoji="0" lang="en-US" altLang="zh-TW" sz="14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arearatio</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&gt; 0.707)"]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增加商品主體外的面積：建議讓商品主體占整體畫面少一點</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建議增加商品主體外的面積，注重食物彼此之間的多元性或凸顯留白面積。</a:t>
            </a:r>
          </a:p>
        </p:txBody>
      </p:sp>
      <p:cxnSp>
        <p:nvCxnSpPr>
          <p:cNvPr id="14" name="直線接點 13">
            <a:extLst>
              <a:ext uri="{FF2B5EF4-FFF2-40B4-BE49-F238E27FC236}">
                <a16:creationId xmlns:a16="http://schemas.microsoft.com/office/drawing/2014/main" id="{7EC31867-AE63-C10D-45C5-AF991ED4972D}"/>
              </a:ext>
            </a:extLst>
          </p:cNvPr>
          <p:cNvCxnSpPr>
            <a:cxnSpLocks/>
          </p:cNvCxnSpPr>
          <p:nvPr/>
        </p:nvCxnSpPr>
        <p:spPr>
          <a:xfrm>
            <a:off x="4398504" y="2442020"/>
            <a:ext cx="0" cy="4005314"/>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16" name="文字版面配置區 7">
            <a:extLst>
              <a:ext uri="{FF2B5EF4-FFF2-40B4-BE49-F238E27FC236}">
                <a16:creationId xmlns:a16="http://schemas.microsoft.com/office/drawing/2014/main" id="{0090FFB3-585F-4EC9-A6DF-ED2F2BF5F8AB}"/>
              </a:ext>
            </a:extLst>
          </p:cNvPr>
          <p:cNvSpPr txBox="1">
            <a:spLocks/>
          </p:cNvSpPr>
          <p:nvPr/>
        </p:nvSpPr>
        <p:spPr>
          <a:xfrm>
            <a:off x="1304705" y="2303067"/>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版面配置區 7">
            <a:extLst>
              <a:ext uri="{FF2B5EF4-FFF2-40B4-BE49-F238E27FC236}">
                <a16:creationId xmlns:a16="http://schemas.microsoft.com/office/drawing/2014/main" id="{D6B699E4-3A69-7C9F-A82C-A9BA3D01F5AE}"/>
              </a:ext>
            </a:extLst>
          </p:cNvPr>
          <p:cNvSpPr txBox="1">
            <a:spLocks/>
          </p:cNvSpPr>
          <p:nvPr/>
        </p:nvSpPr>
        <p:spPr>
          <a:xfrm>
            <a:off x="6830698" y="2303067"/>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18" name="圖片 17">
            <a:extLst>
              <a:ext uri="{FF2B5EF4-FFF2-40B4-BE49-F238E27FC236}">
                <a16:creationId xmlns:a16="http://schemas.microsoft.com/office/drawing/2014/main" id="{3460818B-96B8-FC1C-4203-65B5AC116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34" y="2806198"/>
            <a:ext cx="3119918" cy="3119918"/>
          </a:xfrm>
          <a:prstGeom prst="rect">
            <a:avLst/>
          </a:prstGeom>
        </p:spPr>
      </p:pic>
      <p:pic>
        <p:nvPicPr>
          <p:cNvPr id="19" name="圖片 18">
            <a:extLst>
              <a:ext uri="{FF2B5EF4-FFF2-40B4-BE49-F238E27FC236}">
                <a16:creationId xmlns:a16="http://schemas.microsoft.com/office/drawing/2014/main" id="{18C3586E-D514-E130-FF9E-22FC3FE806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3121" y="2806198"/>
            <a:ext cx="3119918" cy="3119918"/>
          </a:xfrm>
          <a:prstGeom prst="rect">
            <a:avLst/>
          </a:prstGeom>
        </p:spPr>
      </p:pic>
      <p:pic>
        <p:nvPicPr>
          <p:cNvPr id="20" name="圖片 19">
            <a:extLst>
              <a:ext uri="{FF2B5EF4-FFF2-40B4-BE49-F238E27FC236}">
                <a16:creationId xmlns:a16="http://schemas.microsoft.com/office/drawing/2014/main" id="{07F264F3-C4B6-C709-ABBD-C0D930126B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9675" y="2806198"/>
            <a:ext cx="3119914" cy="3119914"/>
          </a:xfrm>
          <a:prstGeom prst="rect">
            <a:avLst/>
          </a:prstGeom>
        </p:spPr>
      </p:pic>
      <p:sp>
        <p:nvSpPr>
          <p:cNvPr id="21" name="文字方塊 20">
            <a:extLst>
              <a:ext uri="{FF2B5EF4-FFF2-40B4-BE49-F238E27FC236}">
                <a16:creationId xmlns:a16="http://schemas.microsoft.com/office/drawing/2014/main" id="{418BD921-2363-E73C-54EB-C56A430563EE}"/>
              </a:ext>
            </a:extLst>
          </p:cNvPr>
          <p:cNvSpPr txBox="1"/>
          <p:nvPr/>
        </p:nvSpPr>
        <p:spPr>
          <a:xfrm>
            <a:off x="907333" y="6170335"/>
            <a:ext cx="3119919" cy="276999"/>
          </a:xfrm>
          <a:prstGeom prst="rect">
            <a:avLst/>
          </a:prstGeom>
          <a:noFill/>
        </p:spPr>
        <p:txBody>
          <a:bodyPr wrap="square">
            <a:spAutoFit/>
          </a:bodyPr>
          <a:lstStyle/>
          <a:p>
            <a:pPr algn="ctr"/>
            <a:r>
              <a:rPr lang="en-US" altLang="zh-TW" sz="1200" dirty="0">
                <a:hlinkClick r:id="rId6"/>
              </a:rPr>
              <a:t>https://www.instagram.com/p/CVaRQlSPQJ0/</a:t>
            </a:r>
            <a:endParaRPr lang="en-US" altLang="zh-TW" sz="1200" dirty="0"/>
          </a:p>
        </p:txBody>
      </p:sp>
      <p:sp>
        <p:nvSpPr>
          <p:cNvPr id="22" name="文字方塊 21">
            <a:extLst>
              <a:ext uri="{FF2B5EF4-FFF2-40B4-BE49-F238E27FC236}">
                <a16:creationId xmlns:a16="http://schemas.microsoft.com/office/drawing/2014/main" id="{61964D40-B8AB-894A-150E-A8FC913DBD27}"/>
              </a:ext>
            </a:extLst>
          </p:cNvPr>
          <p:cNvSpPr txBox="1"/>
          <p:nvPr/>
        </p:nvSpPr>
        <p:spPr>
          <a:xfrm>
            <a:off x="4783122" y="6170335"/>
            <a:ext cx="3119917" cy="276999"/>
          </a:xfrm>
          <a:prstGeom prst="rect">
            <a:avLst/>
          </a:prstGeom>
          <a:noFill/>
        </p:spPr>
        <p:txBody>
          <a:bodyPr wrap="square">
            <a:spAutoFit/>
          </a:bodyPr>
          <a:lstStyle/>
          <a:p>
            <a:pPr algn="ctr"/>
            <a:r>
              <a:rPr lang="en-US" altLang="zh-TW" sz="1200" dirty="0">
                <a:hlinkClick r:id="rId7"/>
              </a:rPr>
              <a:t>https://www.instagram.com/p/CaBGqlOBM5K/</a:t>
            </a:r>
            <a:endParaRPr lang="en-US" altLang="zh-TW" sz="1200" dirty="0"/>
          </a:p>
        </p:txBody>
      </p:sp>
      <p:sp>
        <p:nvSpPr>
          <p:cNvPr id="23" name="文字方塊 22">
            <a:extLst>
              <a:ext uri="{FF2B5EF4-FFF2-40B4-BE49-F238E27FC236}">
                <a16:creationId xmlns:a16="http://schemas.microsoft.com/office/drawing/2014/main" id="{B5467220-2B0A-609C-8621-8E0A81AC746F}"/>
              </a:ext>
            </a:extLst>
          </p:cNvPr>
          <p:cNvSpPr txBox="1"/>
          <p:nvPr/>
        </p:nvSpPr>
        <p:spPr>
          <a:xfrm>
            <a:off x="8259673" y="6170334"/>
            <a:ext cx="3119917" cy="276999"/>
          </a:xfrm>
          <a:prstGeom prst="rect">
            <a:avLst/>
          </a:prstGeom>
          <a:noFill/>
        </p:spPr>
        <p:txBody>
          <a:bodyPr wrap="square">
            <a:spAutoFit/>
          </a:bodyPr>
          <a:lstStyle/>
          <a:p>
            <a:pPr algn="ctr"/>
            <a:r>
              <a:rPr lang="en-US" altLang="zh-TW" sz="1200" dirty="0">
                <a:hlinkClick r:id="rId8">
                  <a:extLst>
                    <a:ext uri="{A12FA001-AC4F-418D-AE19-62706E023703}">
                      <ahyp:hlinkClr xmlns:ahyp="http://schemas.microsoft.com/office/drawing/2018/hyperlinkcolor" val="tx"/>
                    </a:ext>
                  </a:extLst>
                </a:hlinkClick>
              </a:rPr>
              <a:t>https://www.instagram.com/p/CRByCzmM_g7/</a:t>
            </a:r>
            <a:endParaRPr lang="en-US" altLang="zh-TW" sz="1200" dirty="0"/>
          </a:p>
        </p:txBody>
      </p:sp>
    </p:spTree>
    <p:extLst>
      <p:ext uri="{BB962C8B-B14F-4D97-AF65-F5344CB8AC3E}">
        <p14:creationId xmlns:p14="http://schemas.microsoft.com/office/powerpoint/2010/main" val="1730494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03648" y="171450"/>
            <a:ext cx="4984705" cy="781050"/>
          </a:xfrm>
        </p:spPr>
        <p:txBody>
          <a:bodyPr>
            <a:normAutofit fontScale="90000"/>
          </a:bodyPr>
          <a:lstStyle/>
          <a:p>
            <a:pPr algn="ctr"/>
            <a:r>
              <a:rPr lang="zh-TW" altLang="en-US" sz="3200" b="1" dirty="0">
                <a:latin typeface="微軟正黑體" panose="020B0604030504040204" pitchFamily="34" charset="-120"/>
                <a:ea typeface="微軟正黑體" panose="020B0604030504040204" pitchFamily="34" charset="-120"/>
              </a:rPr>
              <a:t>早午餐產業 </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 建議規則範例 </a:t>
            </a:r>
            <a:r>
              <a:rPr lang="en-US" altLang="zh-TW" sz="3200" b="1" dirty="0">
                <a:latin typeface="微軟正黑體" panose="020B0604030504040204" pitchFamily="34" charset="-120"/>
                <a:ea typeface="微軟正黑體" panose="020B0604030504040204" pitchFamily="34" charset="-120"/>
              </a:rPr>
              <a:t>6</a:t>
            </a:r>
            <a:endParaRPr lang="zh-TW" altLang="en-US" sz="3200" b="1" dirty="0">
              <a:latin typeface="微軟正黑體" panose="020B0604030504040204" pitchFamily="34" charset="-120"/>
              <a:ea typeface="微軟正黑體" panose="020B0604030504040204" pitchFamily="34" charset="-120"/>
            </a:endParaRPr>
          </a:p>
        </p:txBody>
      </p:sp>
      <p:sp>
        <p:nvSpPr>
          <p:cNvPr id="10" name="投影片編號版面配置區 4">
            <a:extLst>
              <a:ext uri="{FF2B5EF4-FFF2-40B4-BE49-F238E27FC236}">
                <a16:creationId xmlns:a16="http://schemas.microsoft.com/office/drawing/2014/main" id="{4CF37CEE-1126-4634-124E-6FF729ADDC8E}"/>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67</a:t>
            </a:fld>
            <a:endParaRPr lang="zh-TW" altLang="en-US" dirty="0"/>
          </a:p>
        </p:txBody>
      </p:sp>
      <p:sp>
        <p:nvSpPr>
          <p:cNvPr id="3" name="內容版面配置區 3">
            <a:extLst>
              <a:ext uri="{FF2B5EF4-FFF2-40B4-BE49-F238E27FC236}">
                <a16:creationId xmlns:a16="http://schemas.microsoft.com/office/drawing/2014/main" id="{F0A25C9F-AD06-C35C-4F40-6F21135B6F33}"/>
              </a:ext>
            </a:extLst>
          </p:cNvPr>
          <p:cNvSpPr txBox="1">
            <a:spLocks/>
          </p:cNvSpPr>
          <p:nvPr/>
        </p:nvSpPr>
        <p:spPr>
          <a:xfrm>
            <a:off x="863988" y="878966"/>
            <a:ext cx="10515600" cy="100120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{"advice":["(Blank </a:t>
            </a:r>
            <a:r>
              <a:rPr kumimoji="0" lang="en-US" altLang="zh-TW" sz="14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arearatio</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&gt; 0.639)"]}</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增加商品主體外的面積：建議讓商品主體占整體畫面少一點</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建議增加商品主體外的面積，注重食物彼此之間的多元性或凸顯留白面積。</a:t>
            </a:r>
          </a:p>
        </p:txBody>
      </p:sp>
      <p:cxnSp>
        <p:nvCxnSpPr>
          <p:cNvPr id="14" name="直線接點 13">
            <a:extLst>
              <a:ext uri="{FF2B5EF4-FFF2-40B4-BE49-F238E27FC236}">
                <a16:creationId xmlns:a16="http://schemas.microsoft.com/office/drawing/2014/main" id="{703B36F4-2112-0033-7F6E-4CB7E2E0B65A}"/>
              </a:ext>
            </a:extLst>
          </p:cNvPr>
          <p:cNvCxnSpPr>
            <a:cxnSpLocks/>
          </p:cNvCxnSpPr>
          <p:nvPr/>
        </p:nvCxnSpPr>
        <p:spPr>
          <a:xfrm>
            <a:off x="5190823" y="1880174"/>
            <a:ext cx="0" cy="4701192"/>
          </a:xfrm>
          <a:prstGeom prst="line">
            <a:avLst/>
          </a:prstGeom>
          <a:ln>
            <a:solidFill>
              <a:srgbClr val="BC85BB"/>
            </a:solidFill>
          </a:ln>
        </p:spPr>
        <p:style>
          <a:lnRef idx="3">
            <a:schemeClr val="accent3"/>
          </a:lnRef>
          <a:fillRef idx="0">
            <a:schemeClr val="accent3"/>
          </a:fillRef>
          <a:effectRef idx="2">
            <a:schemeClr val="accent3"/>
          </a:effectRef>
          <a:fontRef idx="minor">
            <a:schemeClr val="tx1"/>
          </a:fontRef>
        </p:style>
      </p:cxnSp>
      <p:sp>
        <p:nvSpPr>
          <p:cNvPr id="16" name="文字版面配置區 7">
            <a:extLst>
              <a:ext uri="{FF2B5EF4-FFF2-40B4-BE49-F238E27FC236}">
                <a16:creationId xmlns:a16="http://schemas.microsoft.com/office/drawing/2014/main" id="{0E2753C2-3A25-780B-2EEF-C25B587EE3A0}"/>
              </a:ext>
            </a:extLst>
          </p:cNvPr>
          <p:cNvSpPr txBox="1">
            <a:spLocks/>
          </p:cNvSpPr>
          <p:nvPr/>
        </p:nvSpPr>
        <p:spPr>
          <a:xfrm>
            <a:off x="1706059" y="2038903"/>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7" name="文字版面配置區 7">
            <a:extLst>
              <a:ext uri="{FF2B5EF4-FFF2-40B4-BE49-F238E27FC236}">
                <a16:creationId xmlns:a16="http://schemas.microsoft.com/office/drawing/2014/main" id="{D33901F7-6416-1BAA-DAB2-BE14A3EC8F33}"/>
              </a:ext>
            </a:extLst>
          </p:cNvPr>
          <p:cNvSpPr txBox="1">
            <a:spLocks/>
          </p:cNvSpPr>
          <p:nvPr/>
        </p:nvSpPr>
        <p:spPr>
          <a:xfrm>
            <a:off x="7250485" y="2038903"/>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A</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18" name="圖片 17" descr="一張含有 食物, 桌, 盤, 室內 的圖片&#10;&#10;自動產生的描述">
            <a:extLst>
              <a:ext uri="{FF2B5EF4-FFF2-40B4-BE49-F238E27FC236}">
                <a16:creationId xmlns:a16="http://schemas.microsoft.com/office/drawing/2014/main" id="{4F19B620-7F88-F9A0-49A2-6CA88DF17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29" y="3081583"/>
            <a:ext cx="4085014" cy="2743200"/>
          </a:xfrm>
          <a:prstGeom prst="rect">
            <a:avLst/>
          </a:prstGeom>
        </p:spPr>
      </p:pic>
      <p:pic>
        <p:nvPicPr>
          <p:cNvPr id="19" name="圖片 18" descr="一張含有 食物, 桌, 盤, 室內 的圖片&#10;&#10;自動產生的描述">
            <a:extLst>
              <a:ext uri="{FF2B5EF4-FFF2-40B4-BE49-F238E27FC236}">
                <a16:creationId xmlns:a16="http://schemas.microsoft.com/office/drawing/2014/main" id="{9E4C0A51-79E6-0BBF-5B1D-513A248B8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7042" y="2668551"/>
            <a:ext cx="2712546" cy="3390682"/>
          </a:xfrm>
          <a:prstGeom prst="rect">
            <a:avLst/>
          </a:prstGeom>
        </p:spPr>
      </p:pic>
      <p:pic>
        <p:nvPicPr>
          <p:cNvPr id="20" name="圖片 19" descr="一張含有 桌, 食物, 盤, 室內 的圖片&#10;&#10;自動產生的描述">
            <a:extLst>
              <a:ext uri="{FF2B5EF4-FFF2-40B4-BE49-F238E27FC236}">
                <a16:creationId xmlns:a16="http://schemas.microsoft.com/office/drawing/2014/main" id="{B982904B-1039-F7C6-AE33-CA6A444C94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4904" y="2668551"/>
            <a:ext cx="2712547" cy="3390684"/>
          </a:xfrm>
          <a:prstGeom prst="rect">
            <a:avLst/>
          </a:prstGeom>
        </p:spPr>
      </p:pic>
      <p:sp>
        <p:nvSpPr>
          <p:cNvPr id="21" name="文字方塊 20">
            <a:extLst>
              <a:ext uri="{FF2B5EF4-FFF2-40B4-BE49-F238E27FC236}">
                <a16:creationId xmlns:a16="http://schemas.microsoft.com/office/drawing/2014/main" id="{A4E4DB11-7FEF-63A5-86FE-B0316E170BB3}"/>
              </a:ext>
            </a:extLst>
          </p:cNvPr>
          <p:cNvSpPr txBox="1"/>
          <p:nvPr/>
        </p:nvSpPr>
        <p:spPr>
          <a:xfrm>
            <a:off x="724128" y="6152217"/>
            <a:ext cx="4085014" cy="276999"/>
          </a:xfrm>
          <a:prstGeom prst="rect">
            <a:avLst/>
          </a:prstGeom>
          <a:noFill/>
        </p:spPr>
        <p:txBody>
          <a:bodyPr wrap="square">
            <a:spAutoFit/>
          </a:bodyPr>
          <a:lstStyle/>
          <a:p>
            <a:pPr algn="ctr"/>
            <a:r>
              <a:rPr lang="en-US" altLang="zh-TW" sz="1200" dirty="0">
                <a:hlinkClick r:id="rId6">
                  <a:extLst>
                    <a:ext uri="{A12FA001-AC4F-418D-AE19-62706E023703}">
                      <ahyp:hlinkClr xmlns:ahyp="http://schemas.microsoft.com/office/drawing/2018/hyperlinkcolor" val="tx"/>
                    </a:ext>
                  </a:extLst>
                </a:hlinkClick>
              </a:rPr>
              <a:t>https://www.instagram.com/p/CXv7zxvFeyC/</a:t>
            </a:r>
            <a:endParaRPr lang="en-US" altLang="zh-TW" sz="1200" dirty="0"/>
          </a:p>
        </p:txBody>
      </p:sp>
      <p:sp>
        <p:nvSpPr>
          <p:cNvPr id="22" name="文字方塊 21">
            <a:extLst>
              <a:ext uri="{FF2B5EF4-FFF2-40B4-BE49-F238E27FC236}">
                <a16:creationId xmlns:a16="http://schemas.microsoft.com/office/drawing/2014/main" id="{1E4A738C-5336-44DB-A63A-378209FA0D22}"/>
              </a:ext>
            </a:extLst>
          </p:cNvPr>
          <p:cNvSpPr txBox="1"/>
          <p:nvPr/>
        </p:nvSpPr>
        <p:spPr>
          <a:xfrm>
            <a:off x="5447664" y="6152216"/>
            <a:ext cx="3107026" cy="276999"/>
          </a:xfrm>
          <a:prstGeom prst="rect">
            <a:avLst/>
          </a:prstGeom>
          <a:noFill/>
        </p:spPr>
        <p:txBody>
          <a:bodyPr wrap="square">
            <a:spAutoFit/>
          </a:bodyPr>
          <a:lstStyle/>
          <a:p>
            <a:r>
              <a:rPr lang="en-US" altLang="zh-TW" sz="1200" dirty="0">
                <a:hlinkClick r:id="rId7">
                  <a:extLst>
                    <a:ext uri="{A12FA001-AC4F-418D-AE19-62706E023703}">
                      <ahyp:hlinkClr xmlns:ahyp="http://schemas.microsoft.com/office/drawing/2018/hyperlinkcolor" val="tx"/>
                    </a:ext>
                  </a:extLst>
                </a:hlinkClick>
              </a:rPr>
              <a:t>https://www.instagram.com/p/CY3hbFwvv2E/</a:t>
            </a:r>
            <a:endParaRPr lang="en-US" altLang="zh-TW" sz="1200" dirty="0"/>
          </a:p>
        </p:txBody>
      </p:sp>
      <p:sp>
        <p:nvSpPr>
          <p:cNvPr id="23" name="文字方塊 22">
            <a:extLst>
              <a:ext uri="{FF2B5EF4-FFF2-40B4-BE49-F238E27FC236}">
                <a16:creationId xmlns:a16="http://schemas.microsoft.com/office/drawing/2014/main" id="{9143E60B-A966-7B3F-6D6D-AB250AD50FC4}"/>
              </a:ext>
            </a:extLst>
          </p:cNvPr>
          <p:cNvSpPr txBox="1"/>
          <p:nvPr/>
        </p:nvSpPr>
        <p:spPr>
          <a:xfrm>
            <a:off x="8534912" y="6152216"/>
            <a:ext cx="2976806" cy="276999"/>
          </a:xfrm>
          <a:prstGeom prst="rect">
            <a:avLst/>
          </a:prstGeom>
          <a:noFill/>
        </p:spPr>
        <p:txBody>
          <a:bodyPr wrap="square">
            <a:spAutoFit/>
          </a:bodyPr>
          <a:lstStyle/>
          <a:p>
            <a:pPr algn="ctr"/>
            <a:r>
              <a:rPr lang="en-US" altLang="zh-TW" sz="1200" dirty="0">
                <a:hlinkClick r:id="rId8">
                  <a:extLst>
                    <a:ext uri="{A12FA001-AC4F-418D-AE19-62706E023703}">
                      <ahyp:hlinkClr xmlns:ahyp="http://schemas.microsoft.com/office/drawing/2018/hyperlinkcolor" val="tx"/>
                    </a:ext>
                  </a:extLst>
                </a:hlinkClick>
              </a:rPr>
              <a:t>https://www.instagram.com/p/CYxlsgiPmJH/</a:t>
            </a:r>
            <a:endParaRPr lang="en-US" altLang="zh-TW" sz="1200" dirty="0"/>
          </a:p>
        </p:txBody>
      </p:sp>
    </p:spTree>
    <p:extLst>
      <p:ext uri="{BB962C8B-B14F-4D97-AF65-F5344CB8AC3E}">
        <p14:creationId xmlns:p14="http://schemas.microsoft.com/office/powerpoint/2010/main" val="3422193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7AF86B0E-D88D-3E56-F110-14A1220B9112}"/>
              </a:ext>
            </a:extLst>
          </p:cNvPr>
          <p:cNvSpPr txBox="1">
            <a:spLocks/>
          </p:cNvSpPr>
          <p:nvPr/>
        </p:nvSpPr>
        <p:spPr>
          <a:xfrm>
            <a:off x="3061162" y="339446"/>
            <a:ext cx="6069676" cy="4912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TW" altLang="en-US" sz="2900" b="1" dirty="0">
                <a:solidFill>
                  <a:srgbClr val="7030A0"/>
                </a:solidFill>
                <a:latin typeface="Microsoft YaHei" panose="020B0503020204020204" pitchFamily="34" charset="-122"/>
                <a:ea typeface="Microsoft YaHei" panose="020B0503020204020204" pitchFamily="34" charset="-122"/>
              </a:rPr>
              <a:t>母嬰產業 </a:t>
            </a:r>
            <a:r>
              <a:rPr lang="en-US" altLang="zh-TW" sz="2900" b="1" dirty="0">
                <a:solidFill>
                  <a:srgbClr val="7030A0"/>
                </a:solidFill>
                <a:latin typeface="Microsoft YaHei" panose="020B0503020204020204" pitchFamily="34" charset="-122"/>
                <a:ea typeface="Microsoft YaHei" panose="020B0503020204020204" pitchFamily="34" charset="-122"/>
              </a:rPr>
              <a:t>-</a:t>
            </a:r>
            <a:r>
              <a:rPr lang="zh-TW" altLang="en-US" sz="2900" b="1" dirty="0">
                <a:solidFill>
                  <a:srgbClr val="7030A0"/>
                </a:solidFill>
                <a:latin typeface="Microsoft YaHei" panose="020B0503020204020204" pitchFamily="34" charset="-122"/>
                <a:ea typeface="Microsoft YaHei" panose="020B0503020204020204" pitchFamily="34" charset="-122"/>
              </a:rPr>
              <a:t> 建議規則範例 </a:t>
            </a:r>
            <a:r>
              <a:rPr lang="en-US" altLang="zh-TW" sz="2900" b="1" dirty="0">
                <a:solidFill>
                  <a:srgbClr val="7030A0"/>
                </a:solidFill>
                <a:latin typeface="Microsoft YaHei" panose="020B0503020204020204" pitchFamily="34" charset="-122"/>
                <a:ea typeface="Microsoft YaHei" panose="020B0503020204020204" pitchFamily="34" charset="-122"/>
              </a:rPr>
              <a:t>4</a:t>
            </a:r>
            <a:endParaRPr lang="zh-TW" altLang="en-US" sz="2900" b="1" dirty="0">
              <a:solidFill>
                <a:srgbClr val="7030A0"/>
              </a:solidFill>
              <a:latin typeface="Microsoft YaHei" panose="020B0503020204020204" pitchFamily="34" charset="-122"/>
              <a:ea typeface="Microsoft YaHei" panose="020B0503020204020204" pitchFamily="34" charset="-122"/>
            </a:endParaRPr>
          </a:p>
        </p:txBody>
      </p:sp>
      <p:sp>
        <p:nvSpPr>
          <p:cNvPr id="15" name="投影片編號版面配置區 4">
            <a:extLst>
              <a:ext uri="{FF2B5EF4-FFF2-40B4-BE49-F238E27FC236}">
                <a16:creationId xmlns:a16="http://schemas.microsoft.com/office/drawing/2014/main" id="{6D6AA8F4-4F86-A5D9-FD72-1707688E33D6}"/>
              </a:ext>
            </a:extLst>
          </p:cNvPr>
          <p:cNvSpPr>
            <a:spLocks noGrp="1"/>
          </p:cNvSpPr>
          <p:nvPr>
            <p:ph type="sldNum" sz="quarter" idx="12"/>
          </p:nvPr>
        </p:nvSpPr>
        <p:spPr>
          <a:xfrm>
            <a:off x="9179859" y="6309321"/>
            <a:ext cx="2748789" cy="365125"/>
          </a:xfrm>
        </p:spPr>
        <p:txBody>
          <a:bodyPr/>
          <a:lstStyle/>
          <a:p>
            <a:fld id="{73DA0BB7-265A-403C-9275-D587AB510EDC}" type="slidenum">
              <a:rPr lang="zh-TW" altLang="en-US" smtClean="0"/>
              <a:pPr/>
              <a:t>68</a:t>
            </a:fld>
            <a:endParaRPr lang="zh-TW" altLang="en-US" dirty="0"/>
          </a:p>
        </p:txBody>
      </p:sp>
      <p:sp>
        <p:nvSpPr>
          <p:cNvPr id="2" name="內容版面配置區 3">
            <a:extLst>
              <a:ext uri="{FF2B5EF4-FFF2-40B4-BE49-F238E27FC236}">
                <a16:creationId xmlns:a16="http://schemas.microsoft.com/office/drawing/2014/main" id="{761B0FFF-0CE8-32C3-5BD9-9289EF53B2A8}"/>
              </a:ext>
            </a:extLst>
          </p:cNvPr>
          <p:cNvSpPr txBox="1">
            <a:spLocks/>
          </p:cNvSpPr>
          <p:nvPr/>
        </p:nvSpPr>
        <p:spPr>
          <a:xfrm>
            <a:off x="887661" y="924886"/>
            <a:ext cx="10515600" cy="127579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{"advice":["(</a:t>
            </a: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GLCM energy - brightness &lt;= 0.161)","(</a:t>
            </a:r>
            <a:r>
              <a:rPr kumimoji="0" lang="en-US" altLang="zh-TW" sz="1200" b="1" i="0" u="none" strike="noStrike" kern="1200" cap="none" spc="0" normalizeH="0" baseline="0" noProof="0" dirty="0" err="1">
                <a:ln>
                  <a:noFill/>
                </a:ln>
                <a:solidFill>
                  <a:prstClr val="black"/>
                </a:solidFill>
                <a:effectLst/>
                <a:uLnTx/>
                <a:uFillTx/>
                <a:latin typeface="Calibri" panose="020F0502020204030204"/>
                <a:ea typeface="微軟正黑體" panose="020B0604030504040204" pitchFamily="34" charset="-120"/>
                <a:cs typeface="+mn-cs"/>
              </a:rPr>
              <a:t>child_arearatio</a:t>
            </a: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 &lt;= 0.017)"]</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減少亮度一致性：建議使用多種亮色與暗色分散在照片中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亦即使多處點像素間的亮度差異越大</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縮小小孩面積：建議照片中小孩的面積占比可以小一點</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建議同時使用明亮顏色與深色可增加照片的立體與層次感，</a:t>
            </a:r>
            <a:endParaRPr kumimoji="0" lang="en-US" altLang="zh-TW"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endParaRP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且照片中小孩的臉部面積占比可以縮小些，</a:t>
            </a:r>
            <a:r>
              <a:rPr kumimoji="0" lang="zh-TW" altLang="zh-TW"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注重拍攝商品的細節</a:t>
            </a:r>
            <a:r>
              <a:rPr kumimoji="0" lang="zh-TW" altLang="en-US"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以及與商品間的互動性</a:t>
            </a:r>
            <a:r>
              <a:rPr kumimoji="0" lang="zh-TW" altLang="zh-TW"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rPr>
              <a:t>。</a:t>
            </a:r>
            <a:endParaRPr kumimoji="0" lang="en-US" altLang="zh-TW" sz="1400" b="0" i="0" u="none" strike="noStrike" kern="1200" cap="none" spc="0" normalizeH="0" baseline="0" noProof="0" dirty="0">
              <a:ln>
                <a:noFill/>
              </a:ln>
              <a:solidFill>
                <a:srgbClr val="C00000"/>
              </a:solidFill>
              <a:effectLst/>
              <a:uLnTx/>
              <a:uFillTx/>
              <a:latin typeface="Calibri" panose="020F0502020204030204"/>
              <a:ea typeface="微軟正黑體" panose="020B0604030504040204" pitchFamily="34" charset="-120"/>
              <a:cs typeface="+mn-cs"/>
            </a:endParaRPr>
          </a:p>
        </p:txBody>
      </p:sp>
      <p:cxnSp>
        <p:nvCxnSpPr>
          <p:cNvPr id="16" name="直線接點 15">
            <a:extLst>
              <a:ext uri="{FF2B5EF4-FFF2-40B4-BE49-F238E27FC236}">
                <a16:creationId xmlns:a16="http://schemas.microsoft.com/office/drawing/2014/main" id="{2F1E69A8-B840-4C71-9CFC-BBF05E5CE65F}"/>
              </a:ext>
            </a:extLst>
          </p:cNvPr>
          <p:cNvCxnSpPr>
            <a:cxnSpLocks/>
          </p:cNvCxnSpPr>
          <p:nvPr/>
        </p:nvCxnSpPr>
        <p:spPr>
          <a:xfrm>
            <a:off x="4220318" y="2501975"/>
            <a:ext cx="0" cy="3732644"/>
          </a:xfrm>
          <a:prstGeom prst="line">
            <a:avLst/>
          </a:prstGeom>
        </p:spPr>
        <p:style>
          <a:lnRef idx="3">
            <a:schemeClr val="accent3"/>
          </a:lnRef>
          <a:fillRef idx="0">
            <a:schemeClr val="accent3"/>
          </a:fillRef>
          <a:effectRef idx="2">
            <a:schemeClr val="accent3"/>
          </a:effectRef>
          <a:fontRef idx="minor">
            <a:schemeClr val="tx1"/>
          </a:fontRef>
        </p:style>
      </p:cxnSp>
      <p:grpSp>
        <p:nvGrpSpPr>
          <p:cNvPr id="17" name="群組 16">
            <a:extLst>
              <a:ext uri="{FF2B5EF4-FFF2-40B4-BE49-F238E27FC236}">
                <a16:creationId xmlns:a16="http://schemas.microsoft.com/office/drawing/2014/main" id="{54662BFE-42C9-D0A0-6ADD-14A86016ED36}"/>
              </a:ext>
            </a:extLst>
          </p:cNvPr>
          <p:cNvGrpSpPr/>
          <p:nvPr/>
        </p:nvGrpSpPr>
        <p:grpSpPr>
          <a:xfrm>
            <a:off x="1171865" y="2393975"/>
            <a:ext cx="7566346" cy="216000"/>
            <a:chOff x="845840" y="2776449"/>
            <a:chExt cx="7566346" cy="216000"/>
          </a:xfrm>
        </p:grpSpPr>
        <p:sp>
          <p:nvSpPr>
            <p:cNvPr id="18" name="文字版面配置區 7">
              <a:extLst>
                <a:ext uri="{FF2B5EF4-FFF2-40B4-BE49-F238E27FC236}">
                  <a16:creationId xmlns:a16="http://schemas.microsoft.com/office/drawing/2014/main" id="{5E761CD9-B2C2-64DB-6B95-27F798167CCB}"/>
                </a:ext>
              </a:extLst>
            </p:cNvPr>
            <p:cNvSpPr txBox="1">
              <a:spLocks/>
            </p:cNvSpPr>
            <p:nvPr/>
          </p:nvSpPr>
          <p:spPr>
            <a:xfrm>
              <a:off x="845840" y="2776449"/>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版面配置區 7">
              <a:extLst>
                <a:ext uri="{FF2B5EF4-FFF2-40B4-BE49-F238E27FC236}">
                  <a16:creationId xmlns:a16="http://schemas.microsoft.com/office/drawing/2014/main" id="{2141AB22-DB63-EAF8-AF20-22928F9F54ED}"/>
                </a:ext>
              </a:extLst>
            </p:cNvPr>
            <p:cNvSpPr txBox="1">
              <a:spLocks/>
            </p:cNvSpPr>
            <p:nvPr/>
          </p:nvSpPr>
          <p:spPr>
            <a:xfrm>
              <a:off x="6267504" y="2776449"/>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grpSp>
      <p:pic>
        <p:nvPicPr>
          <p:cNvPr id="20" name="圖片 19">
            <a:extLst>
              <a:ext uri="{FF2B5EF4-FFF2-40B4-BE49-F238E27FC236}">
                <a16:creationId xmlns:a16="http://schemas.microsoft.com/office/drawing/2014/main" id="{E3B44AF8-608F-44FF-52D1-E2B109DA66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94" y="2826056"/>
            <a:ext cx="3479444" cy="3479444"/>
          </a:xfrm>
          <a:prstGeom prst="rect">
            <a:avLst/>
          </a:prstGeom>
        </p:spPr>
      </p:pic>
      <p:pic>
        <p:nvPicPr>
          <p:cNvPr id="21" name="圖片 20">
            <a:extLst>
              <a:ext uri="{FF2B5EF4-FFF2-40B4-BE49-F238E27FC236}">
                <a16:creationId xmlns:a16="http://schemas.microsoft.com/office/drawing/2014/main" id="{5A7680C3-3EAA-5927-C296-E3B724A573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858" y="2829617"/>
            <a:ext cx="3479444" cy="3479444"/>
          </a:xfrm>
          <a:prstGeom prst="rect">
            <a:avLst/>
          </a:prstGeom>
        </p:spPr>
      </p:pic>
      <p:pic>
        <p:nvPicPr>
          <p:cNvPr id="22" name="圖片 21">
            <a:extLst>
              <a:ext uri="{FF2B5EF4-FFF2-40B4-BE49-F238E27FC236}">
                <a16:creationId xmlns:a16="http://schemas.microsoft.com/office/drawing/2014/main" id="{39681757-3AEC-7A82-9D58-284E2A414B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0684" y="2826056"/>
            <a:ext cx="2787466" cy="3483005"/>
          </a:xfrm>
          <a:prstGeom prst="rect">
            <a:avLst/>
          </a:prstGeom>
        </p:spPr>
      </p:pic>
      <p:sp>
        <p:nvSpPr>
          <p:cNvPr id="23" name="文字方塊 22">
            <a:extLst>
              <a:ext uri="{FF2B5EF4-FFF2-40B4-BE49-F238E27FC236}">
                <a16:creationId xmlns:a16="http://schemas.microsoft.com/office/drawing/2014/main" id="{FB3186B6-4478-05F5-134A-1002D73DB624}"/>
              </a:ext>
            </a:extLst>
          </p:cNvPr>
          <p:cNvSpPr txBox="1"/>
          <p:nvPr/>
        </p:nvSpPr>
        <p:spPr>
          <a:xfrm>
            <a:off x="476494" y="6397252"/>
            <a:ext cx="3479443" cy="261610"/>
          </a:xfrm>
          <a:prstGeom prst="rect">
            <a:avLst/>
          </a:prstGeom>
          <a:noFill/>
        </p:spPr>
        <p:txBody>
          <a:bodyPr wrap="square">
            <a:spAutoFit/>
          </a:bodyPr>
          <a:lstStyle/>
          <a:p>
            <a:pPr algn="ctr"/>
            <a:r>
              <a:rPr lang="en-US" altLang="zh-TW" sz="1100" dirty="0"/>
              <a:t>https://www.instagram.com/p/CcE2lorpDUM/</a:t>
            </a:r>
          </a:p>
        </p:txBody>
      </p:sp>
      <p:sp>
        <p:nvSpPr>
          <p:cNvPr id="24" name="文字方塊 23">
            <a:extLst>
              <a:ext uri="{FF2B5EF4-FFF2-40B4-BE49-F238E27FC236}">
                <a16:creationId xmlns:a16="http://schemas.microsoft.com/office/drawing/2014/main" id="{1A2DEAEE-FEAD-4D8E-7959-E41462F9096A}"/>
              </a:ext>
            </a:extLst>
          </p:cNvPr>
          <p:cNvSpPr txBox="1"/>
          <p:nvPr/>
        </p:nvSpPr>
        <p:spPr>
          <a:xfrm>
            <a:off x="8370684" y="6412641"/>
            <a:ext cx="2787466" cy="261610"/>
          </a:xfrm>
          <a:prstGeom prst="rect">
            <a:avLst/>
          </a:prstGeom>
          <a:noFill/>
        </p:spPr>
        <p:txBody>
          <a:bodyPr wrap="square">
            <a:spAutoFit/>
          </a:bodyPr>
          <a:lstStyle/>
          <a:p>
            <a:r>
              <a:rPr lang="zh-TW" altLang="en-US" sz="1100" dirty="0"/>
              <a:t>https://www.instagram.com/p/CNFdX9tnJKi/</a:t>
            </a:r>
          </a:p>
        </p:txBody>
      </p:sp>
      <p:sp>
        <p:nvSpPr>
          <p:cNvPr id="25" name="文字方塊 24">
            <a:extLst>
              <a:ext uri="{FF2B5EF4-FFF2-40B4-BE49-F238E27FC236}">
                <a16:creationId xmlns:a16="http://schemas.microsoft.com/office/drawing/2014/main" id="{9AFF1841-A81F-B9AA-A1B5-A3690F22D354}"/>
              </a:ext>
            </a:extLst>
          </p:cNvPr>
          <p:cNvSpPr txBox="1"/>
          <p:nvPr/>
        </p:nvSpPr>
        <p:spPr>
          <a:xfrm>
            <a:off x="4626857" y="6412641"/>
            <a:ext cx="3479443" cy="261610"/>
          </a:xfrm>
          <a:prstGeom prst="rect">
            <a:avLst/>
          </a:prstGeom>
          <a:noFill/>
        </p:spPr>
        <p:txBody>
          <a:bodyPr wrap="square">
            <a:spAutoFit/>
          </a:bodyPr>
          <a:lstStyle/>
          <a:p>
            <a:pPr algn="ctr"/>
            <a:r>
              <a:rPr lang="en-US" altLang="zh-TW" sz="1100" dirty="0"/>
              <a:t>https://www.instagram.com/p/CQD8-cqnc0r/</a:t>
            </a:r>
            <a:endParaRPr lang="zh-TW" altLang="en-US" sz="1100" dirty="0"/>
          </a:p>
        </p:txBody>
      </p:sp>
    </p:spTree>
    <p:extLst>
      <p:ext uri="{BB962C8B-B14F-4D97-AF65-F5344CB8AC3E}">
        <p14:creationId xmlns:p14="http://schemas.microsoft.com/office/powerpoint/2010/main" val="985469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7AF86B0E-D88D-3E56-F110-14A1220B9112}"/>
              </a:ext>
            </a:extLst>
          </p:cNvPr>
          <p:cNvSpPr txBox="1">
            <a:spLocks/>
          </p:cNvSpPr>
          <p:nvPr/>
        </p:nvSpPr>
        <p:spPr>
          <a:xfrm>
            <a:off x="3061162" y="339446"/>
            <a:ext cx="6069676" cy="4912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TW" altLang="en-US" sz="2900" b="1" dirty="0">
                <a:solidFill>
                  <a:srgbClr val="7030A0"/>
                </a:solidFill>
                <a:latin typeface="Microsoft YaHei" panose="020B0503020204020204" pitchFamily="34" charset="-122"/>
                <a:ea typeface="Microsoft YaHei" panose="020B0503020204020204" pitchFamily="34" charset="-122"/>
              </a:rPr>
              <a:t>母嬰產業 </a:t>
            </a:r>
            <a:r>
              <a:rPr lang="en-US" altLang="zh-TW" sz="2900" b="1" dirty="0">
                <a:solidFill>
                  <a:srgbClr val="7030A0"/>
                </a:solidFill>
                <a:latin typeface="Microsoft YaHei" panose="020B0503020204020204" pitchFamily="34" charset="-122"/>
                <a:ea typeface="Microsoft YaHei" panose="020B0503020204020204" pitchFamily="34" charset="-122"/>
              </a:rPr>
              <a:t>-</a:t>
            </a:r>
            <a:r>
              <a:rPr lang="zh-TW" altLang="en-US" sz="2900" b="1" dirty="0">
                <a:solidFill>
                  <a:srgbClr val="7030A0"/>
                </a:solidFill>
                <a:latin typeface="Microsoft YaHei" panose="020B0503020204020204" pitchFamily="34" charset="-122"/>
                <a:ea typeface="Microsoft YaHei" panose="020B0503020204020204" pitchFamily="34" charset="-122"/>
              </a:rPr>
              <a:t> 建議規則範例 </a:t>
            </a:r>
            <a:r>
              <a:rPr lang="en-US" altLang="zh-TW" sz="2900" b="1" dirty="0">
                <a:solidFill>
                  <a:srgbClr val="7030A0"/>
                </a:solidFill>
                <a:latin typeface="Microsoft YaHei" panose="020B0503020204020204" pitchFamily="34" charset="-122"/>
                <a:ea typeface="Microsoft YaHei" panose="020B0503020204020204" pitchFamily="34" charset="-122"/>
              </a:rPr>
              <a:t>5</a:t>
            </a:r>
            <a:endParaRPr lang="zh-TW" altLang="en-US" sz="2900" b="1" dirty="0">
              <a:solidFill>
                <a:srgbClr val="7030A0"/>
              </a:solidFill>
              <a:latin typeface="Microsoft YaHei" panose="020B0503020204020204" pitchFamily="34" charset="-122"/>
              <a:ea typeface="Microsoft YaHei" panose="020B0503020204020204" pitchFamily="34" charset="-122"/>
            </a:endParaRPr>
          </a:p>
        </p:txBody>
      </p:sp>
      <p:sp>
        <p:nvSpPr>
          <p:cNvPr id="15" name="投影片編號版面配置區 4">
            <a:extLst>
              <a:ext uri="{FF2B5EF4-FFF2-40B4-BE49-F238E27FC236}">
                <a16:creationId xmlns:a16="http://schemas.microsoft.com/office/drawing/2014/main" id="{6D6AA8F4-4F86-A5D9-FD72-1707688E33D6}"/>
              </a:ext>
            </a:extLst>
          </p:cNvPr>
          <p:cNvSpPr>
            <a:spLocks noGrp="1"/>
          </p:cNvSpPr>
          <p:nvPr>
            <p:ph type="sldNum" sz="quarter" idx="12"/>
          </p:nvPr>
        </p:nvSpPr>
        <p:spPr>
          <a:xfrm>
            <a:off x="9179859" y="6309321"/>
            <a:ext cx="2748789" cy="365125"/>
          </a:xfrm>
        </p:spPr>
        <p:txBody>
          <a:bodyPr/>
          <a:lstStyle/>
          <a:p>
            <a:fld id="{73DA0BB7-265A-403C-9275-D587AB510EDC}" type="slidenum">
              <a:rPr lang="zh-TW" altLang="en-US" smtClean="0"/>
              <a:pPr/>
              <a:t>69</a:t>
            </a:fld>
            <a:endParaRPr lang="zh-TW" altLang="en-US" dirty="0"/>
          </a:p>
        </p:txBody>
      </p:sp>
      <p:sp>
        <p:nvSpPr>
          <p:cNvPr id="2" name="內容版面配置區 3">
            <a:extLst>
              <a:ext uri="{FF2B5EF4-FFF2-40B4-BE49-F238E27FC236}">
                <a16:creationId xmlns:a16="http://schemas.microsoft.com/office/drawing/2014/main" id="{72530FEA-408D-5B20-7354-8EE5A7A804F4}"/>
              </a:ext>
            </a:extLst>
          </p:cNvPr>
          <p:cNvSpPr txBox="1">
            <a:spLocks/>
          </p:cNvSpPr>
          <p:nvPr/>
        </p:nvSpPr>
        <p:spPr>
          <a:xfrm>
            <a:off x="838200" y="740041"/>
            <a:ext cx="10515600" cy="127579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{"advice":["(</a:t>
            </a:r>
            <a:r>
              <a:rPr kumimoji="0" lang="en-US" altLang="zh-TW" sz="1200" b="1" i="0" u="none" strike="noStrike" kern="1200" cap="none" spc="0" normalizeH="0" baseline="0" noProof="0" dirty="0" err="1">
                <a:ln>
                  <a:noFill/>
                </a:ln>
                <a:solidFill>
                  <a:prstClr val="black"/>
                </a:solidFill>
                <a:effectLst/>
                <a:uLnTx/>
                <a:uFillTx/>
                <a:latin typeface="Calibri" panose="020F0502020204030204"/>
                <a:ea typeface="微軟正黑體" panose="020B0604030504040204" pitchFamily="34" charset="-120"/>
                <a:cs typeface="+mn-cs"/>
              </a:rPr>
              <a:t>bowl_tarearatio</a:t>
            </a: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 &gt; 0.07)"]</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增加碗盤面積：建議照片中碗盤的面積占比可以大一點</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建議照片中碗盤的面積占比可以大一點以強調</a:t>
            </a:r>
            <a:r>
              <a:rPr kumimoji="0" lang="zh-TW" altLang="zh-TW" sz="14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拍攝商品的細節、材質</a:t>
            </a:r>
            <a:endParaRPr kumimoji="0" lang="en-US" altLang="zh-TW" sz="14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p:txBody>
      </p:sp>
      <p:cxnSp>
        <p:nvCxnSpPr>
          <p:cNvPr id="4" name="直線接點 3">
            <a:extLst>
              <a:ext uri="{FF2B5EF4-FFF2-40B4-BE49-F238E27FC236}">
                <a16:creationId xmlns:a16="http://schemas.microsoft.com/office/drawing/2014/main" id="{EFCA3E61-50EA-82D4-055E-365882609BEF}"/>
              </a:ext>
            </a:extLst>
          </p:cNvPr>
          <p:cNvCxnSpPr>
            <a:cxnSpLocks/>
          </p:cNvCxnSpPr>
          <p:nvPr/>
        </p:nvCxnSpPr>
        <p:spPr>
          <a:xfrm>
            <a:off x="4758290" y="2539865"/>
            <a:ext cx="0" cy="3732644"/>
          </a:xfrm>
          <a:prstGeom prst="line">
            <a:avLst/>
          </a:prstGeom>
        </p:spPr>
        <p:style>
          <a:lnRef idx="3">
            <a:schemeClr val="accent3"/>
          </a:lnRef>
          <a:fillRef idx="0">
            <a:schemeClr val="accent3"/>
          </a:fillRef>
          <a:effectRef idx="2">
            <a:schemeClr val="accent3"/>
          </a:effectRef>
          <a:fontRef idx="minor">
            <a:schemeClr val="tx1"/>
          </a:fontRef>
        </p:style>
      </p:cxnSp>
      <p:grpSp>
        <p:nvGrpSpPr>
          <p:cNvPr id="5" name="群組 4">
            <a:extLst>
              <a:ext uri="{FF2B5EF4-FFF2-40B4-BE49-F238E27FC236}">
                <a16:creationId xmlns:a16="http://schemas.microsoft.com/office/drawing/2014/main" id="{8CD988AC-0C3B-97C1-8917-8395322A3EBB}"/>
              </a:ext>
            </a:extLst>
          </p:cNvPr>
          <p:cNvGrpSpPr/>
          <p:nvPr/>
        </p:nvGrpSpPr>
        <p:grpSpPr>
          <a:xfrm>
            <a:off x="1442335" y="2275200"/>
            <a:ext cx="7681069" cy="216000"/>
            <a:chOff x="692302" y="2772396"/>
            <a:chExt cx="7681069" cy="216000"/>
          </a:xfrm>
        </p:grpSpPr>
        <p:sp>
          <p:nvSpPr>
            <p:cNvPr id="6" name="文字版面配置區 7">
              <a:extLst>
                <a:ext uri="{FF2B5EF4-FFF2-40B4-BE49-F238E27FC236}">
                  <a16:creationId xmlns:a16="http://schemas.microsoft.com/office/drawing/2014/main" id="{2A60AEAD-27E5-446C-B40E-376D2222C0C4}"/>
                </a:ext>
              </a:extLst>
            </p:cNvPr>
            <p:cNvSpPr txBox="1">
              <a:spLocks/>
            </p:cNvSpPr>
            <p:nvPr/>
          </p:nvSpPr>
          <p:spPr>
            <a:xfrm>
              <a:off x="692302" y="2772396"/>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7" name="文字版面配置區 7">
              <a:extLst>
                <a:ext uri="{FF2B5EF4-FFF2-40B4-BE49-F238E27FC236}">
                  <a16:creationId xmlns:a16="http://schemas.microsoft.com/office/drawing/2014/main" id="{53B1F033-93AC-645A-51FD-228052BC7FD1}"/>
                </a:ext>
              </a:extLst>
            </p:cNvPr>
            <p:cNvSpPr txBox="1">
              <a:spLocks/>
            </p:cNvSpPr>
            <p:nvPr/>
          </p:nvSpPr>
          <p:spPr>
            <a:xfrm>
              <a:off x="6228689" y="2772396"/>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grpSp>
      <p:pic>
        <p:nvPicPr>
          <p:cNvPr id="8" name="圖片 7">
            <a:extLst>
              <a:ext uri="{FF2B5EF4-FFF2-40B4-BE49-F238E27FC236}">
                <a16:creationId xmlns:a16="http://schemas.microsoft.com/office/drawing/2014/main" id="{9EF8B8F4-6321-5407-0EEF-64422557ED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76" y="2851206"/>
            <a:ext cx="3421303" cy="3421303"/>
          </a:xfrm>
          <a:prstGeom prst="rect">
            <a:avLst/>
          </a:prstGeom>
        </p:spPr>
      </p:pic>
      <p:pic>
        <p:nvPicPr>
          <p:cNvPr id="9" name="圖片 8">
            <a:extLst>
              <a:ext uri="{FF2B5EF4-FFF2-40B4-BE49-F238E27FC236}">
                <a16:creationId xmlns:a16="http://schemas.microsoft.com/office/drawing/2014/main" id="{073B0873-516F-2EFD-8F9E-09ADDF964F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0181" y="2851206"/>
            <a:ext cx="2766060" cy="3457575"/>
          </a:xfrm>
          <a:prstGeom prst="rect">
            <a:avLst/>
          </a:prstGeom>
        </p:spPr>
      </p:pic>
      <p:pic>
        <p:nvPicPr>
          <p:cNvPr id="10" name="圖片 9">
            <a:extLst>
              <a:ext uri="{FF2B5EF4-FFF2-40B4-BE49-F238E27FC236}">
                <a16:creationId xmlns:a16="http://schemas.microsoft.com/office/drawing/2014/main" id="{8FE3AE46-1FB3-772D-34B3-43DA57F2D0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2411" y="2851206"/>
            <a:ext cx="2766060" cy="3457575"/>
          </a:xfrm>
          <a:prstGeom prst="rect">
            <a:avLst/>
          </a:prstGeom>
        </p:spPr>
      </p:pic>
      <p:sp>
        <p:nvSpPr>
          <p:cNvPr id="11" name="文字方塊 10">
            <a:extLst>
              <a:ext uri="{FF2B5EF4-FFF2-40B4-BE49-F238E27FC236}">
                <a16:creationId xmlns:a16="http://schemas.microsoft.com/office/drawing/2014/main" id="{B5BE82AB-79FB-55A1-334A-7BCF98D21F10}"/>
              </a:ext>
            </a:extLst>
          </p:cNvPr>
          <p:cNvSpPr txBox="1"/>
          <p:nvPr/>
        </p:nvSpPr>
        <p:spPr>
          <a:xfrm>
            <a:off x="838199" y="6427210"/>
            <a:ext cx="3383279" cy="261610"/>
          </a:xfrm>
          <a:prstGeom prst="rect">
            <a:avLst/>
          </a:prstGeom>
          <a:noFill/>
        </p:spPr>
        <p:txBody>
          <a:bodyPr wrap="square">
            <a:spAutoFit/>
          </a:bodyPr>
          <a:lstStyle/>
          <a:p>
            <a:pPr algn="ctr"/>
            <a:r>
              <a:rPr lang="zh-TW" altLang="en-US" sz="1100" dirty="0"/>
              <a:t>https://www.instagram.com/p/CPqBVLlnlDI/</a:t>
            </a:r>
          </a:p>
        </p:txBody>
      </p:sp>
      <p:sp>
        <p:nvSpPr>
          <p:cNvPr id="12" name="文字方塊 11">
            <a:extLst>
              <a:ext uri="{FF2B5EF4-FFF2-40B4-BE49-F238E27FC236}">
                <a16:creationId xmlns:a16="http://schemas.microsoft.com/office/drawing/2014/main" id="{12A6D83F-551C-F12B-5881-774E7D2A6691}"/>
              </a:ext>
            </a:extLst>
          </p:cNvPr>
          <p:cNvSpPr txBox="1"/>
          <p:nvPr/>
        </p:nvSpPr>
        <p:spPr>
          <a:xfrm>
            <a:off x="8455139" y="6427210"/>
            <a:ext cx="2898661" cy="261610"/>
          </a:xfrm>
          <a:prstGeom prst="rect">
            <a:avLst/>
          </a:prstGeom>
          <a:noFill/>
        </p:spPr>
        <p:txBody>
          <a:bodyPr wrap="square">
            <a:spAutoFit/>
          </a:bodyPr>
          <a:lstStyle/>
          <a:p>
            <a:r>
              <a:rPr lang="zh-TW" altLang="en-US" sz="1100" dirty="0"/>
              <a:t>https://www.instagram.com/p/CZywfQfv2tw/</a:t>
            </a:r>
          </a:p>
        </p:txBody>
      </p:sp>
      <p:sp>
        <p:nvSpPr>
          <p:cNvPr id="13" name="文字方塊 12">
            <a:extLst>
              <a:ext uri="{FF2B5EF4-FFF2-40B4-BE49-F238E27FC236}">
                <a16:creationId xmlns:a16="http://schemas.microsoft.com/office/drawing/2014/main" id="{636C55EF-4DF9-1555-77E5-1A6CE9B1D5C4}"/>
              </a:ext>
            </a:extLst>
          </p:cNvPr>
          <p:cNvSpPr txBox="1"/>
          <p:nvPr/>
        </p:nvSpPr>
        <p:spPr>
          <a:xfrm>
            <a:off x="5183881" y="6421525"/>
            <a:ext cx="2898660" cy="261610"/>
          </a:xfrm>
          <a:prstGeom prst="rect">
            <a:avLst/>
          </a:prstGeom>
          <a:noFill/>
        </p:spPr>
        <p:txBody>
          <a:bodyPr wrap="square">
            <a:spAutoFit/>
          </a:bodyPr>
          <a:lstStyle/>
          <a:p>
            <a:r>
              <a:rPr lang="en-US" altLang="zh-TW" sz="1100" dirty="0"/>
              <a:t>https://www.instagram.com/p/CZhJddWh6kX/</a:t>
            </a:r>
            <a:endParaRPr lang="zh-TW" altLang="en-US" sz="1100" dirty="0"/>
          </a:p>
        </p:txBody>
      </p:sp>
    </p:spTree>
    <p:extLst>
      <p:ext uri="{BB962C8B-B14F-4D97-AF65-F5344CB8AC3E}">
        <p14:creationId xmlns:p14="http://schemas.microsoft.com/office/powerpoint/2010/main" val="2826666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sz="4800" spc="300" dirty="0">
                <a:latin typeface="微軟正黑體" panose="020B0604030504040204" pitchFamily="34" charset="-120"/>
                <a:ea typeface="微軟正黑體" panose="020B0604030504040204" pitchFamily="34" charset="-120"/>
              </a:rPr>
              <a:t>導購平台</a:t>
            </a: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a:t>
            </a:fld>
            <a:endParaRPr lang="zh-TW" altLang="en-US" dirty="0"/>
          </a:p>
        </p:txBody>
      </p:sp>
      <p:sp>
        <p:nvSpPr>
          <p:cNvPr id="2" name="文字方塊 1">
            <a:extLst>
              <a:ext uri="{FF2B5EF4-FFF2-40B4-BE49-F238E27FC236}">
                <a16:creationId xmlns:a16="http://schemas.microsoft.com/office/drawing/2014/main" id="{DB2FC575-7FFE-5486-6B00-066572A549DC}"/>
              </a:ext>
            </a:extLst>
          </p:cNvPr>
          <p:cNvSpPr txBox="1"/>
          <p:nvPr/>
        </p:nvSpPr>
        <p:spPr>
          <a:xfrm>
            <a:off x="7536160" y="6381328"/>
            <a:ext cx="609600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圖片來源： </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https://group.dailyview.tw/article/detail/908</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3" name="群組 2">
            <a:extLst>
              <a:ext uri="{FF2B5EF4-FFF2-40B4-BE49-F238E27FC236}">
                <a16:creationId xmlns:a16="http://schemas.microsoft.com/office/drawing/2014/main" id="{E26428F1-772A-F416-42DC-627B59883A31}"/>
              </a:ext>
            </a:extLst>
          </p:cNvPr>
          <p:cNvGrpSpPr/>
          <p:nvPr/>
        </p:nvGrpSpPr>
        <p:grpSpPr>
          <a:xfrm>
            <a:off x="228581" y="1539219"/>
            <a:ext cx="11570013" cy="4665592"/>
            <a:chOff x="1781338" y="1278663"/>
            <a:chExt cx="8903363" cy="3534463"/>
          </a:xfrm>
        </p:grpSpPr>
        <p:pic>
          <p:nvPicPr>
            <p:cNvPr id="4" name="圖片 3">
              <a:extLst>
                <a:ext uri="{FF2B5EF4-FFF2-40B4-BE49-F238E27FC236}">
                  <a16:creationId xmlns:a16="http://schemas.microsoft.com/office/drawing/2014/main" id="{AD858601-2F39-0F86-F2BC-CD8AC09BEBC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950" b="94770" l="15674" r="84639">
                          <a14:foregroundMark x1="25392" y1="12552" x2="25392" y2="12552"/>
                          <a14:foregroundMark x1="45298" y1="11297" x2="45298" y2="11297"/>
                          <a14:foregroundMark x1="64420" y1="8368" x2="64420" y2="8368"/>
                          <a14:foregroundMark x1="65204" y1="29079" x2="65204" y2="29079"/>
                          <a14:foregroundMark x1="82759" y1="12134" x2="82759" y2="12134"/>
                          <a14:foregroundMark x1="76489" y1="30335" x2="76489" y2="30335"/>
                          <a14:foregroundMark x1="78527" y1="53766" x2="78527" y2="53766"/>
                          <a14:foregroundMark x1="83072" y1="25314" x2="83072" y2="25314"/>
                          <a14:foregroundMark x1="78370" y1="16109" x2="78370" y2="16109"/>
                          <a14:foregroundMark x1="64420" y1="44561" x2="64420" y2="44561"/>
                          <a14:foregroundMark x1="69279" y1="93515" x2="69279" y2="93515"/>
                          <a14:foregroundMark x1="69749" y1="88075" x2="69749" y2="88075"/>
                          <a14:foregroundMark x1="28527" y1="87657" x2="28527" y2="87657"/>
                          <a14:foregroundMark x1="30564" y1="87657" x2="30564" y2="87657"/>
                          <a14:foregroundMark x1="31975" y1="88912" x2="31975" y2="88912"/>
                          <a14:foregroundMark x1="25078" y1="89331" x2="25078" y2="89331"/>
                          <a14:foregroundMark x1="24138" y1="86820" x2="24138" y2="86820"/>
                          <a14:foregroundMark x1="15674" y1="49791" x2="15674" y2="49791"/>
                          <a14:foregroundMark x1="79154" y1="17364" x2="79154" y2="17364"/>
                          <a14:foregroundMark x1="71630" y1="17992" x2="71630" y2="17992"/>
                          <a14:foregroundMark x1="62853" y1="29289" x2="62853" y2="29289"/>
                          <a14:foregroundMark x1="57994" y1="14644" x2="57994" y2="14644"/>
                          <a14:foregroundMark x1="57680" y1="12134" x2="57680" y2="12134"/>
                          <a14:foregroundMark x1="78056" y1="11506" x2="78056" y2="11506"/>
                          <a14:foregroundMark x1="83699" y1="8577" x2="83699" y2="8577"/>
                          <a14:foregroundMark x1="83386" y1="33264" x2="83386" y2="33264"/>
                          <a14:foregroundMark x1="81661" y1="43515" x2="81661" y2="43515"/>
                          <a14:foregroundMark x1="58464" y1="72385" x2="58464" y2="72385"/>
                          <a14:foregroundMark x1="56270" y1="77615" x2="56270" y2="77615"/>
                          <a14:foregroundMark x1="55799" y1="77197" x2="55799" y2="77197"/>
                          <a14:foregroundMark x1="72884" y1="92678" x2="72884" y2="92678"/>
                          <a14:foregroundMark x1="72884" y1="88075" x2="72884" y2="88075"/>
                          <a14:foregroundMark x1="71944" y1="87657" x2="71944" y2="87657"/>
                          <a14:foregroundMark x1="71944" y1="86192" x2="71944" y2="86192"/>
                          <a14:foregroundMark x1="68495" y1="88075" x2="68495" y2="88075"/>
                          <a14:foregroundMark x1="66771" y1="88494" x2="66771" y2="88494"/>
                          <a14:foregroundMark x1="66458" y1="86611" x2="66458" y2="86611"/>
                          <a14:foregroundMark x1="69279" y1="85565" x2="69279" y2="85565"/>
                          <a14:foregroundMark x1="73824" y1="90586" x2="73824" y2="90586"/>
                          <a14:foregroundMark x1="74138" y1="88703" x2="74138" y2="88703"/>
                          <a14:foregroundMark x1="73824" y1="86820" x2="73824" y2="86820"/>
                          <a14:foregroundMark x1="73824" y1="85983" x2="73824" y2="85983"/>
                          <a14:foregroundMark x1="66458" y1="85983" x2="66458" y2="85983"/>
                          <a14:foregroundMark x1="74138" y1="85146" x2="74138" y2="85146"/>
                          <a14:foregroundMark x1="65987" y1="85146" x2="65987" y2="85146"/>
                          <a14:foregroundMark x1="69749" y1="84519" x2="69749" y2="84519"/>
                          <a14:foregroundMark x1="75392" y1="87866" x2="75392" y2="87866"/>
                          <a14:foregroundMark x1="75235" y1="88703" x2="75235" y2="88703"/>
                          <a14:foregroundMark x1="77429" y1="94979" x2="77429" y2="94979"/>
                          <a14:foregroundMark x1="79154" y1="94561" x2="79154" y2="94561"/>
                          <a14:foregroundMark x1="53605" y1="93724" x2="53605" y2="93724"/>
                          <a14:foregroundMark x1="83229" y1="94561" x2="83229" y2="94561"/>
                          <a14:foregroundMark x1="84796" y1="93724" x2="84796" y2="93724"/>
                          <a14:foregroundMark x1="66301" y1="89331" x2="66301" y2="89331"/>
                          <a14:foregroundMark x1="65674" y1="90586" x2="65674" y2="90586"/>
                          <a14:foregroundMark x1="66928" y1="85774" x2="66928" y2="85774"/>
                          <a14:foregroundMark x1="82288" y1="61925" x2="82288" y2="61925"/>
                          <a14:foregroundMark x1="81505" y1="66318" x2="81505" y2="66318"/>
                          <a14:foregroundMark x1="76803" y1="41841" x2="76803" y2="41841"/>
                          <a14:foregroundMark x1="27273" y1="89121" x2="27273" y2="89121"/>
                          <a14:foregroundMark x1="27273" y1="87029" x2="27273" y2="87029"/>
                          <a14:foregroundMark x1="26803" y1="88285" x2="26803" y2="88285"/>
                          <a14:foregroundMark x1="35423" y1="93305" x2="35423" y2="93305"/>
                          <a14:foregroundMark x1="68495" y1="71130" x2="68495" y2="71130"/>
                          <a14:foregroundMark x1="22257" y1="48326" x2="22257" y2="48326"/>
                          <a14:foregroundMark x1="21003" y1="50628" x2="21003" y2="50628"/>
                          <a14:foregroundMark x1="29154" y1="85983" x2="29154" y2="85983"/>
                          <a14:foregroundMark x1="30721" y1="87029" x2="30721" y2="87029"/>
                          <a14:foregroundMark x1="31348" y1="85565" x2="31348" y2="85565"/>
                          <a14:foregroundMark x1="31034" y1="87866" x2="31034" y2="87866"/>
                          <a14:foregroundMark x1="30251" y1="90377" x2="30251" y2="90377"/>
                          <a14:foregroundMark x1="27743" y1="93933" x2="27743" y2="93933"/>
                          <a14:foregroundMark x1="70376" y1="85356" x2="70376" y2="85356"/>
                          <a14:foregroundMark x1="35266" y1="7950" x2="35266" y2="7950"/>
                          <a14:foregroundMark x1="28056" y1="93724" x2="28056" y2="93724"/>
                          <a14:foregroundMark x1="43260" y1="93096" x2="43260" y2="93096"/>
                          <a14:foregroundMark x1="53762" y1="92259" x2="48903" y2="94351"/>
                          <a14:foregroundMark x1="48903" y1="94351" x2="48903" y2="94351"/>
                          <a14:foregroundMark x1="81348" y1="34100" x2="81348" y2="34100"/>
                        </a14:backgroundRemoval>
                      </a14:imgEffect>
                    </a14:imgLayer>
                  </a14:imgProps>
                </a:ext>
              </a:extLst>
            </a:blip>
            <a:srcRect l="10071" t="5558" r="9805" b="3470"/>
            <a:stretch/>
          </p:blipFill>
          <p:spPr>
            <a:xfrm>
              <a:off x="1781338" y="1278663"/>
              <a:ext cx="4552041" cy="3534463"/>
            </a:xfrm>
            <a:prstGeom prst="rect">
              <a:avLst/>
            </a:prstGeom>
          </p:spPr>
        </p:pic>
        <p:pic>
          <p:nvPicPr>
            <p:cNvPr id="7" name="圖片 6">
              <a:extLst>
                <a:ext uri="{FF2B5EF4-FFF2-40B4-BE49-F238E27FC236}">
                  <a16:creationId xmlns:a16="http://schemas.microsoft.com/office/drawing/2014/main" id="{102FDD9E-B936-2451-E34A-A5BD283115AF}"/>
                </a:ext>
              </a:extLst>
            </p:cNvPr>
            <p:cNvPicPr>
              <a:picLocks noChangeAspect="1"/>
            </p:cNvPicPr>
            <p:nvPr/>
          </p:nvPicPr>
          <p:blipFill rotWithShape="1">
            <a:blip r:embed="rId5"/>
            <a:srcRect l="17634" r="17735"/>
            <a:stretch/>
          </p:blipFill>
          <p:spPr>
            <a:xfrm>
              <a:off x="6186344" y="1306847"/>
              <a:ext cx="4498357" cy="3478095"/>
            </a:xfrm>
            <a:prstGeom prst="rect">
              <a:avLst/>
            </a:prstGeom>
          </p:spPr>
        </p:pic>
      </p:grpSp>
    </p:spTree>
    <p:extLst>
      <p:ext uri="{BB962C8B-B14F-4D97-AF65-F5344CB8AC3E}">
        <p14:creationId xmlns:p14="http://schemas.microsoft.com/office/powerpoint/2010/main" val="23560273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7AF86B0E-D88D-3E56-F110-14A1220B9112}"/>
              </a:ext>
            </a:extLst>
          </p:cNvPr>
          <p:cNvSpPr txBox="1">
            <a:spLocks/>
          </p:cNvSpPr>
          <p:nvPr/>
        </p:nvSpPr>
        <p:spPr>
          <a:xfrm>
            <a:off x="3061162" y="339446"/>
            <a:ext cx="6069676" cy="4912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TW" altLang="en-US" sz="2900" b="1" dirty="0">
                <a:solidFill>
                  <a:srgbClr val="7030A0"/>
                </a:solidFill>
                <a:latin typeface="Microsoft YaHei" panose="020B0503020204020204" pitchFamily="34" charset="-122"/>
                <a:ea typeface="Microsoft YaHei" panose="020B0503020204020204" pitchFamily="34" charset="-122"/>
              </a:rPr>
              <a:t>母嬰產業 </a:t>
            </a:r>
            <a:r>
              <a:rPr lang="en-US" altLang="zh-TW" sz="2900" b="1" dirty="0">
                <a:solidFill>
                  <a:srgbClr val="7030A0"/>
                </a:solidFill>
                <a:latin typeface="Microsoft YaHei" panose="020B0503020204020204" pitchFamily="34" charset="-122"/>
                <a:ea typeface="Microsoft YaHei" panose="020B0503020204020204" pitchFamily="34" charset="-122"/>
              </a:rPr>
              <a:t>-</a:t>
            </a:r>
            <a:r>
              <a:rPr lang="zh-TW" altLang="en-US" sz="2900" b="1" dirty="0">
                <a:solidFill>
                  <a:srgbClr val="7030A0"/>
                </a:solidFill>
                <a:latin typeface="Microsoft YaHei" panose="020B0503020204020204" pitchFamily="34" charset="-122"/>
                <a:ea typeface="Microsoft YaHei" panose="020B0503020204020204" pitchFamily="34" charset="-122"/>
              </a:rPr>
              <a:t> 建議規則範例 </a:t>
            </a:r>
            <a:r>
              <a:rPr lang="en-US" altLang="zh-TW" sz="2900" b="1" dirty="0">
                <a:solidFill>
                  <a:srgbClr val="7030A0"/>
                </a:solidFill>
                <a:latin typeface="Microsoft YaHei" panose="020B0503020204020204" pitchFamily="34" charset="-122"/>
                <a:ea typeface="Microsoft YaHei" panose="020B0503020204020204" pitchFamily="34" charset="-122"/>
              </a:rPr>
              <a:t>6</a:t>
            </a:r>
            <a:endParaRPr lang="zh-TW" altLang="en-US" sz="2900" b="1" dirty="0">
              <a:solidFill>
                <a:srgbClr val="7030A0"/>
              </a:solidFill>
              <a:latin typeface="Microsoft YaHei" panose="020B0503020204020204" pitchFamily="34" charset="-122"/>
              <a:ea typeface="Microsoft YaHei" panose="020B0503020204020204" pitchFamily="34" charset="-122"/>
            </a:endParaRPr>
          </a:p>
        </p:txBody>
      </p:sp>
      <p:sp>
        <p:nvSpPr>
          <p:cNvPr id="15" name="投影片編號版面配置區 4">
            <a:extLst>
              <a:ext uri="{FF2B5EF4-FFF2-40B4-BE49-F238E27FC236}">
                <a16:creationId xmlns:a16="http://schemas.microsoft.com/office/drawing/2014/main" id="{6D6AA8F4-4F86-A5D9-FD72-1707688E33D6}"/>
              </a:ext>
            </a:extLst>
          </p:cNvPr>
          <p:cNvSpPr>
            <a:spLocks noGrp="1"/>
          </p:cNvSpPr>
          <p:nvPr>
            <p:ph type="sldNum" sz="quarter" idx="12"/>
          </p:nvPr>
        </p:nvSpPr>
        <p:spPr>
          <a:xfrm>
            <a:off x="9179859" y="6309321"/>
            <a:ext cx="2748789" cy="365125"/>
          </a:xfrm>
        </p:spPr>
        <p:txBody>
          <a:bodyPr/>
          <a:lstStyle/>
          <a:p>
            <a:fld id="{73DA0BB7-265A-403C-9275-D587AB510EDC}" type="slidenum">
              <a:rPr lang="zh-TW" altLang="en-US" smtClean="0"/>
              <a:pPr/>
              <a:t>70</a:t>
            </a:fld>
            <a:endParaRPr lang="zh-TW" altLang="en-US" dirty="0"/>
          </a:p>
        </p:txBody>
      </p:sp>
      <p:sp>
        <p:nvSpPr>
          <p:cNvPr id="2" name="內容版面配置區 3">
            <a:extLst>
              <a:ext uri="{FF2B5EF4-FFF2-40B4-BE49-F238E27FC236}">
                <a16:creationId xmlns:a16="http://schemas.microsoft.com/office/drawing/2014/main" id="{412C9D40-E762-BB12-C252-4F66E4A7CE84}"/>
              </a:ext>
            </a:extLst>
          </p:cNvPr>
          <p:cNvSpPr txBox="1">
            <a:spLocks/>
          </p:cNvSpPr>
          <p:nvPr/>
        </p:nvSpPr>
        <p:spPr>
          <a:xfrm>
            <a:off x="887661" y="884844"/>
            <a:ext cx="10515600" cy="127579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advice": ["(</a:t>
            </a:r>
            <a:r>
              <a:rPr kumimoji="0" lang="en-US" altLang="zh-TW" sz="1200" b="1" i="0" u="none" strike="noStrike" kern="1200" cap="none" spc="0" normalizeH="0" baseline="0" noProof="0" dirty="0" err="1">
                <a:ln>
                  <a:noFill/>
                </a:ln>
                <a:solidFill>
                  <a:prstClr val="black"/>
                </a:solidFill>
                <a:effectLst/>
                <a:uLnTx/>
                <a:uFillTx/>
                <a:latin typeface="Calibri" panose="020F0502020204030204"/>
                <a:ea typeface="微軟正黑體" panose="020B0604030504040204" pitchFamily="34" charset="-120"/>
                <a:cs typeface="+mn-cs"/>
              </a:rPr>
              <a:t>diaper_carearatio</a:t>
            </a: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rPr>
              <a:t> &lt;= 0.52)“</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減少布尿布面積：建議照片中布尿布的面積占比可以小一點</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建議照片中布尿布面積占比可以縮小些，強調與物件之間的使用性</a:t>
            </a:r>
            <a:endParaRPr kumimoji="0" lang="en-US" altLang="zh-TW" sz="14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1200" b="1" i="0" u="none" strike="noStrike" kern="1200" cap="none" spc="0" normalizeH="0" baseline="0" noProof="0" dirty="0">
              <a:ln>
                <a:noFill/>
              </a:ln>
              <a:solidFill>
                <a:prstClr val="black"/>
              </a:solidFill>
              <a:effectLst/>
              <a:uLnTx/>
              <a:uFillTx/>
              <a:latin typeface="Calibri" panose="020F0502020204030204"/>
              <a:ea typeface="微軟正黑體" panose="020B0604030504040204" pitchFamily="34" charset="-120"/>
              <a:cs typeface="+mn-cs"/>
            </a:endParaRPr>
          </a:p>
        </p:txBody>
      </p:sp>
      <p:cxnSp>
        <p:nvCxnSpPr>
          <p:cNvPr id="4" name="直線接點 3">
            <a:extLst>
              <a:ext uri="{FF2B5EF4-FFF2-40B4-BE49-F238E27FC236}">
                <a16:creationId xmlns:a16="http://schemas.microsoft.com/office/drawing/2014/main" id="{EAA303CC-0E96-A9C6-2620-C4DCA9C081FB}"/>
              </a:ext>
            </a:extLst>
          </p:cNvPr>
          <p:cNvCxnSpPr>
            <a:cxnSpLocks/>
          </p:cNvCxnSpPr>
          <p:nvPr/>
        </p:nvCxnSpPr>
        <p:spPr>
          <a:xfrm>
            <a:off x="5629582" y="1996454"/>
            <a:ext cx="0" cy="4588496"/>
          </a:xfrm>
          <a:prstGeom prst="line">
            <a:avLst/>
          </a:prstGeom>
        </p:spPr>
        <p:style>
          <a:lnRef idx="3">
            <a:schemeClr val="accent3"/>
          </a:lnRef>
          <a:fillRef idx="0">
            <a:schemeClr val="accent3"/>
          </a:fillRef>
          <a:effectRef idx="2">
            <a:schemeClr val="accent3"/>
          </a:effectRef>
          <a:fontRef idx="minor">
            <a:schemeClr val="tx1"/>
          </a:fontRef>
        </p:style>
      </p:cxnSp>
      <p:grpSp>
        <p:nvGrpSpPr>
          <p:cNvPr id="5" name="群組 4">
            <a:extLst>
              <a:ext uri="{FF2B5EF4-FFF2-40B4-BE49-F238E27FC236}">
                <a16:creationId xmlns:a16="http://schemas.microsoft.com/office/drawing/2014/main" id="{328E0EDC-BB3F-E054-CB4A-8B19A856446C}"/>
              </a:ext>
            </a:extLst>
          </p:cNvPr>
          <p:cNvGrpSpPr/>
          <p:nvPr/>
        </p:nvGrpSpPr>
        <p:grpSpPr>
          <a:xfrm>
            <a:off x="1930580" y="2160635"/>
            <a:ext cx="7566346" cy="216000"/>
            <a:chOff x="845840" y="2776449"/>
            <a:chExt cx="7566346" cy="216000"/>
          </a:xfrm>
        </p:grpSpPr>
        <p:sp>
          <p:nvSpPr>
            <p:cNvPr id="6" name="文字版面配置區 7">
              <a:extLst>
                <a:ext uri="{FF2B5EF4-FFF2-40B4-BE49-F238E27FC236}">
                  <a16:creationId xmlns:a16="http://schemas.microsoft.com/office/drawing/2014/main" id="{5FB22EAC-FA48-7BF6-250F-80EAB9AA56A8}"/>
                </a:ext>
              </a:extLst>
            </p:cNvPr>
            <p:cNvSpPr txBox="1">
              <a:spLocks/>
            </p:cNvSpPr>
            <p:nvPr/>
          </p:nvSpPr>
          <p:spPr>
            <a:xfrm>
              <a:off x="845840" y="2776449"/>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7" name="文字版面配置區 7">
              <a:extLst>
                <a:ext uri="{FF2B5EF4-FFF2-40B4-BE49-F238E27FC236}">
                  <a16:creationId xmlns:a16="http://schemas.microsoft.com/office/drawing/2014/main" id="{22B93C47-5370-A898-18D4-57BAE7C41395}"/>
                </a:ext>
              </a:extLst>
            </p:cNvPr>
            <p:cNvSpPr txBox="1">
              <a:spLocks/>
            </p:cNvSpPr>
            <p:nvPr/>
          </p:nvSpPr>
          <p:spPr>
            <a:xfrm>
              <a:off x="6267504" y="2776449"/>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grpSp>
      <p:pic>
        <p:nvPicPr>
          <p:cNvPr id="8" name="圖片 7">
            <a:extLst>
              <a:ext uri="{FF2B5EF4-FFF2-40B4-BE49-F238E27FC236}">
                <a16:creationId xmlns:a16="http://schemas.microsoft.com/office/drawing/2014/main" id="{92B77F50-2A51-A9E1-1309-3D4B63FFE6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593" y="2537206"/>
            <a:ext cx="3110655" cy="3888319"/>
          </a:xfrm>
          <a:prstGeom prst="rect">
            <a:avLst/>
          </a:prstGeom>
        </p:spPr>
      </p:pic>
      <p:pic>
        <p:nvPicPr>
          <p:cNvPr id="9" name="圖片 8">
            <a:extLst>
              <a:ext uri="{FF2B5EF4-FFF2-40B4-BE49-F238E27FC236}">
                <a16:creationId xmlns:a16="http://schemas.microsoft.com/office/drawing/2014/main" id="{0CB7B2AC-8195-C9D2-21F2-DB5A6B607D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5446" y="2537205"/>
            <a:ext cx="3888319" cy="3888319"/>
          </a:xfrm>
          <a:prstGeom prst="rect">
            <a:avLst/>
          </a:prstGeom>
        </p:spPr>
      </p:pic>
      <p:sp>
        <p:nvSpPr>
          <p:cNvPr id="10" name="文字方塊 9">
            <a:extLst>
              <a:ext uri="{FF2B5EF4-FFF2-40B4-BE49-F238E27FC236}">
                <a16:creationId xmlns:a16="http://schemas.microsoft.com/office/drawing/2014/main" id="{36FB9BB6-8478-4665-74E4-329B239DA890}"/>
              </a:ext>
            </a:extLst>
          </p:cNvPr>
          <p:cNvSpPr txBox="1"/>
          <p:nvPr/>
        </p:nvSpPr>
        <p:spPr>
          <a:xfrm>
            <a:off x="1548361" y="6454145"/>
            <a:ext cx="2909118" cy="261610"/>
          </a:xfrm>
          <a:prstGeom prst="rect">
            <a:avLst/>
          </a:prstGeom>
          <a:noFill/>
        </p:spPr>
        <p:txBody>
          <a:bodyPr wrap="square">
            <a:spAutoFit/>
          </a:bodyPr>
          <a:lstStyle/>
          <a:p>
            <a:pPr algn="ctr"/>
            <a:r>
              <a:rPr lang="zh-TW" altLang="en-US" sz="1100" dirty="0"/>
              <a:t>https://www.instagram.com/p/CXBz7quLB0y/</a:t>
            </a:r>
          </a:p>
        </p:txBody>
      </p:sp>
      <p:sp>
        <p:nvSpPr>
          <p:cNvPr id="11" name="文字方塊 10">
            <a:extLst>
              <a:ext uri="{FF2B5EF4-FFF2-40B4-BE49-F238E27FC236}">
                <a16:creationId xmlns:a16="http://schemas.microsoft.com/office/drawing/2014/main" id="{ADF6AED5-C702-389E-03D8-B0A406959F4A}"/>
              </a:ext>
            </a:extLst>
          </p:cNvPr>
          <p:cNvSpPr txBox="1"/>
          <p:nvPr/>
        </p:nvSpPr>
        <p:spPr>
          <a:xfrm>
            <a:off x="6605443" y="6454145"/>
            <a:ext cx="3888319" cy="261610"/>
          </a:xfrm>
          <a:prstGeom prst="rect">
            <a:avLst/>
          </a:prstGeom>
          <a:noFill/>
        </p:spPr>
        <p:txBody>
          <a:bodyPr wrap="square">
            <a:spAutoFit/>
          </a:bodyPr>
          <a:lstStyle/>
          <a:p>
            <a:pPr algn="ctr"/>
            <a:r>
              <a:rPr lang="zh-TW" altLang="en-US" sz="1100" dirty="0"/>
              <a:t>https://www.instagram.com/p/B3tQqPlgBDR/</a:t>
            </a:r>
          </a:p>
        </p:txBody>
      </p:sp>
    </p:spTree>
    <p:extLst>
      <p:ext uri="{BB962C8B-B14F-4D97-AF65-F5344CB8AC3E}">
        <p14:creationId xmlns:p14="http://schemas.microsoft.com/office/powerpoint/2010/main" val="1714847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88640"/>
            <a:ext cx="4946650" cy="782638"/>
          </a:xfrm>
        </p:spPr>
        <p:txBody>
          <a:bodyPr>
            <a:normAutofit fontScale="90000"/>
          </a:bodyPr>
          <a:lstStyle/>
          <a:p>
            <a:pPr algn="ctr"/>
            <a:r>
              <a:rPr lang="zh-TW" altLang="en-US" sz="3200" dirty="0"/>
              <a:t>運動</a:t>
            </a:r>
            <a:r>
              <a:rPr lang="zh-TW" altLang="en-US" sz="3200" b="1" dirty="0"/>
              <a:t>產業 </a:t>
            </a:r>
            <a:r>
              <a:rPr lang="en-US" altLang="zh-TW" sz="3200" b="1" dirty="0"/>
              <a:t>-</a:t>
            </a:r>
            <a:r>
              <a:rPr lang="zh-TW" altLang="en-US" sz="3200" b="1" dirty="0"/>
              <a:t> 建議規則範例 </a:t>
            </a:r>
            <a:r>
              <a:rPr lang="en-US" altLang="zh-TW" sz="3200" b="1" dirty="0"/>
              <a:t>4</a:t>
            </a:r>
            <a:endParaRPr lang="zh-TW" altLang="en-US" sz="3200" b="1" dirty="0"/>
          </a:p>
        </p:txBody>
      </p:sp>
      <p:sp>
        <p:nvSpPr>
          <p:cNvPr id="6" name="投影片編號版面配置區 4">
            <a:extLst>
              <a:ext uri="{FF2B5EF4-FFF2-40B4-BE49-F238E27FC236}">
                <a16:creationId xmlns:a16="http://schemas.microsoft.com/office/drawing/2014/main" id="{E45669F4-C266-0BF6-FA0C-5FDF785A7EC9}"/>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71</a:t>
            </a:fld>
            <a:endParaRPr lang="zh-TW" altLang="en-US" dirty="0"/>
          </a:p>
        </p:txBody>
      </p:sp>
      <p:sp>
        <p:nvSpPr>
          <p:cNvPr id="3" name="內容版面配置區 3">
            <a:extLst>
              <a:ext uri="{FF2B5EF4-FFF2-40B4-BE49-F238E27FC236}">
                <a16:creationId xmlns:a16="http://schemas.microsoft.com/office/drawing/2014/main" id="{10747DE1-99C9-ABD4-ACF7-B89A881EBFF5}"/>
              </a:ext>
            </a:extLst>
          </p:cNvPr>
          <p:cNvSpPr txBox="1">
            <a:spLocks/>
          </p:cNvSpPr>
          <p:nvPr/>
        </p:nvSpPr>
        <p:spPr>
          <a:xfrm>
            <a:off x="863988" y="878966"/>
            <a:ext cx="10515600" cy="100120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{"advice":["(congestion clutter &gt; 2.343)","(GLCM energy - brightness &gt; 0.153))"]}</a:t>
            </a: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增加混亂程度：建議照片中增加構圖</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內容物、物品擺放位置</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與顏色的複雜度</a:t>
            </a:r>
            <a:endPar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提升亮度一致性：建議整體照片中均呈現亮色或暗色 </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亦即使多處點像素間的亮度越一致</a:t>
            </a:r>
            <a:r>
              <a:rPr kumimoji="0" lang="en-US" altLang="zh-TW" sz="16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p>
        </p:txBody>
      </p:sp>
      <p:cxnSp>
        <p:nvCxnSpPr>
          <p:cNvPr id="4" name="直線接點 3">
            <a:extLst>
              <a:ext uri="{FF2B5EF4-FFF2-40B4-BE49-F238E27FC236}">
                <a16:creationId xmlns:a16="http://schemas.microsoft.com/office/drawing/2014/main" id="{CB463383-30C7-6AD4-1AE1-B962691C59D2}"/>
              </a:ext>
            </a:extLst>
          </p:cNvPr>
          <p:cNvCxnSpPr>
            <a:cxnSpLocks/>
          </p:cNvCxnSpPr>
          <p:nvPr/>
        </p:nvCxnSpPr>
        <p:spPr>
          <a:xfrm>
            <a:off x="4457130" y="2038098"/>
            <a:ext cx="0" cy="4701192"/>
          </a:xfrm>
          <a:prstGeom prst="line">
            <a:avLst/>
          </a:prstGeom>
        </p:spPr>
        <p:style>
          <a:lnRef idx="3">
            <a:schemeClr val="accent3"/>
          </a:lnRef>
          <a:fillRef idx="0">
            <a:schemeClr val="accent3"/>
          </a:fillRef>
          <a:effectRef idx="2">
            <a:schemeClr val="accent3"/>
          </a:effectRef>
          <a:fontRef idx="minor">
            <a:schemeClr val="tx1"/>
          </a:fontRef>
        </p:style>
      </p:cxnSp>
      <p:sp>
        <p:nvSpPr>
          <p:cNvPr id="5" name="文字版面配置區 7">
            <a:extLst>
              <a:ext uri="{FF2B5EF4-FFF2-40B4-BE49-F238E27FC236}">
                <a16:creationId xmlns:a16="http://schemas.microsoft.com/office/drawing/2014/main" id="{8373A85E-5D21-ED61-9C48-0ED0543B91CD}"/>
              </a:ext>
            </a:extLst>
          </p:cNvPr>
          <p:cNvSpPr txBox="1">
            <a:spLocks/>
          </p:cNvSpPr>
          <p:nvPr/>
        </p:nvSpPr>
        <p:spPr>
          <a:xfrm>
            <a:off x="957057" y="2050932"/>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7" name="文字版面配置區 7">
            <a:extLst>
              <a:ext uri="{FF2B5EF4-FFF2-40B4-BE49-F238E27FC236}">
                <a16:creationId xmlns:a16="http://schemas.microsoft.com/office/drawing/2014/main" id="{3F4867CC-B55B-9FC6-CA7C-AEA92BB70BCA}"/>
              </a:ext>
            </a:extLst>
          </p:cNvPr>
          <p:cNvSpPr txBox="1">
            <a:spLocks/>
          </p:cNvSpPr>
          <p:nvPr/>
        </p:nvSpPr>
        <p:spPr>
          <a:xfrm>
            <a:off x="6945580" y="2050932"/>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1E2CFB2B-4EC3-2A91-B8A2-E0137335FC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778" y="2588353"/>
            <a:ext cx="3630638" cy="3630638"/>
          </a:xfrm>
          <a:prstGeom prst="rect">
            <a:avLst/>
          </a:prstGeom>
        </p:spPr>
      </p:pic>
      <p:pic>
        <p:nvPicPr>
          <p:cNvPr id="9" name="圖片 8">
            <a:extLst>
              <a:ext uri="{FF2B5EF4-FFF2-40B4-BE49-F238E27FC236}">
                <a16:creationId xmlns:a16="http://schemas.microsoft.com/office/drawing/2014/main" id="{9290FA1D-6DAD-B58C-2513-2F8355070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3529" y="2491092"/>
            <a:ext cx="3036163" cy="3795204"/>
          </a:xfrm>
          <a:prstGeom prst="rect">
            <a:avLst/>
          </a:prstGeom>
        </p:spPr>
      </p:pic>
      <p:pic>
        <p:nvPicPr>
          <p:cNvPr id="10" name="圖片 9">
            <a:extLst>
              <a:ext uri="{FF2B5EF4-FFF2-40B4-BE49-F238E27FC236}">
                <a16:creationId xmlns:a16="http://schemas.microsoft.com/office/drawing/2014/main" id="{C8844A88-09C3-725B-7055-ED845D2DC0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8803" y="2491092"/>
            <a:ext cx="3036164" cy="3795204"/>
          </a:xfrm>
          <a:prstGeom prst="rect">
            <a:avLst/>
          </a:prstGeom>
        </p:spPr>
      </p:pic>
      <p:sp>
        <p:nvSpPr>
          <p:cNvPr id="11" name="矩形 10">
            <a:extLst>
              <a:ext uri="{FF2B5EF4-FFF2-40B4-BE49-F238E27FC236}">
                <a16:creationId xmlns:a16="http://schemas.microsoft.com/office/drawing/2014/main" id="{24F7D67C-D90E-CAF1-07CD-1647B8F14EAE}"/>
              </a:ext>
            </a:extLst>
          </p:cNvPr>
          <p:cNvSpPr/>
          <p:nvPr/>
        </p:nvSpPr>
        <p:spPr>
          <a:xfrm>
            <a:off x="314778" y="6409607"/>
            <a:ext cx="3630638" cy="261610"/>
          </a:xfrm>
          <a:prstGeom prst="rect">
            <a:avLst/>
          </a:prstGeom>
        </p:spPr>
        <p:txBody>
          <a:bodyPr wrap="square">
            <a:spAutoFit/>
          </a:bodyPr>
          <a:lstStyle/>
          <a:p>
            <a:pPr algn="ctr"/>
            <a:r>
              <a:rPr lang="en-US" altLang="zh-TW" sz="1100" dirty="0">
                <a:solidFill>
                  <a:srgbClr val="000000"/>
                </a:solidFill>
                <a:latin typeface="微軟正黑體" panose="020B0604030504040204" pitchFamily="34" charset="-120"/>
                <a:ea typeface="微軟正黑體" panose="020B0604030504040204" pitchFamily="34" charset="-120"/>
                <a:hlinkClick r:id="rId6"/>
              </a:rPr>
              <a:t>https://www.instagram.com/p/CdYJ7gYvKPT/</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BF3043CF-EC30-5B59-0D75-9BB9A289C88A}"/>
              </a:ext>
            </a:extLst>
          </p:cNvPr>
          <p:cNvSpPr/>
          <p:nvPr/>
        </p:nvSpPr>
        <p:spPr>
          <a:xfrm>
            <a:off x="4742249" y="6409607"/>
            <a:ext cx="3371436" cy="261610"/>
          </a:xfrm>
          <a:prstGeom prst="rect">
            <a:avLst/>
          </a:prstGeom>
        </p:spPr>
        <p:txBody>
          <a:bodyPr wrap="none">
            <a:spAutoFit/>
          </a:bodyPr>
          <a:lstStyle/>
          <a:p>
            <a:pPr algn="ctr"/>
            <a:r>
              <a:rPr lang="en-US" altLang="zh-TW" sz="1100" dirty="0">
                <a:solidFill>
                  <a:srgbClr val="000000"/>
                </a:solidFill>
                <a:latin typeface="微軟正黑體" panose="020B0604030504040204" pitchFamily="34" charset="-120"/>
                <a:ea typeface="微軟正黑體" panose="020B0604030504040204" pitchFamily="34" charset="-120"/>
                <a:hlinkClick r:id="rId7"/>
              </a:rPr>
              <a:t>https://www.instagram.com/p/CgjpNu9Bm_m/</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7155B614-29CA-1790-25EC-4AD1846B1AFD}"/>
              </a:ext>
            </a:extLst>
          </p:cNvPr>
          <p:cNvSpPr/>
          <p:nvPr/>
        </p:nvSpPr>
        <p:spPr>
          <a:xfrm>
            <a:off x="8302500" y="6409607"/>
            <a:ext cx="3228769" cy="261610"/>
          </a:xfrm>
          <a:prstGeom prst="rect">
            <a:avLst/>
          </a:prstGeom>
        </p:spPr>
        <p:txBody>
          <a:bodyPr wrap="none">
            <a:spAutoFit/>
          </a:bodyPr>
          <a:lstStyle/>
          <a:p>
            <a:r>
              <a:rPr lang="en-US" altLang="zh-TW" sz="1100" dirty="0">
                <a:solidFill>
                  <a:srgbClr val="000000"/>
                </a:solidFill>
                <a:latin typeface="微軟正黑體" panose="020B0604030504040204" pitchFamily="34" charset="-120"/>
                <a:ea typeface="微軟正黑體" panose="020B0604030504040204" pitchFamily="34" charset="-120"/>
                <a:hlinkClick r:id="rId8"/>
              </a:rPr>
              <a:t>https://www.instagram.com/p/CfIm9rzLUb0/</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992088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7AD56-C8A8-57A0-938A-ECAAFBC8F864}"/>
              </a:ext>
            </a:extLst>
          </p:cNvPr>
          <p:cNvSpPr>
            <a:spLocks noGrp="1"/>
          </p:cNvSpPr>
          <p:nvPr>
            <p:ph type="title" idx="4294967295"/>
          </p:nvPr>
        </p:nvSpPr>
        <p:spPr>
          <a:xfrm>
            <a:off x="3622675" y="188640"/>
            <a:ext cx="4946650" cy="782638"/>
          </a:xfrm>
        </p:spPr>
        <p:txBody>
          <a:bodyPr>
            <a:normAutofit fontScale="90000"/>
          </a:bodyPr>
          <a:lstStyle/>
          <a:p>
            <a:pPr algn="ctr"/>
            <a:r>
              <a:rPr lang="zh-TW" altLang="en-US" sz="3200" dirty="0"/>
              <a:t>運動</a:t>
            </a:r>
            <a:r>
              <a:rPr lang="zh-TW" altLang="en-US" sz="3200" b="1" dirty="0"/>
              <a:t>產業 </a:t>
            </a:r>
            <a:r>
              <a:rPr lang="en-US" altLang="zh-TW" sz="3200" b="1" dirty="0"/>
              <a:t>-</a:t>
            </a:r>
            <a:r>
              <a:rPr lang="zh-TW" altLang="en-US" sz="3200" b="1" dirty="0"/>
              <a:t> 建議規則範例 </a:t>
            </a:r>
            <a:r>
              <a:rPr lang="en-US" altLang="zh-TW" sz="3200" b="1" dirty="0"/>
              <a:t>5</a:t>
            </a:r>
            <a:endParaRPr lang="zh-TW" altLang="en-US" sz="3200" b="1" dirty="0"/>
          </a:p>
        </p:txBody>
      </p:sp>
      <p:sp>
        <p:nvSpPr>
          <p:cNvPr id="6" name="投影片編號版面配置區 4">
            <a:extLst>
              <a:ext uri="{FF2B5EF4-FFF2-40B4-BE49-F238E27FC236}">
                <a16:creationId xmlns:a16="http://schemas.microsoft.com/office/drawing/2014/main" id="{E45669F4-C266-0BF6-FA0C-5FDF785A7EC9}"/>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72</a:t>
            </a:fld>
            <a:endParaRPr lang="zh-TW" altLang="en-US" dirty="0"/>
          </a:p>
        </p:txBody>
      </p:sp>
      <p:sp>
        <p:nvSpPr>
          <p:cNvPr id="3" name="內容版面配置區 3">
            <a:extLst>
              <a:ext uri="{FF2B5EF4-FFF2-40B4-BE49-F238E27FC236}">
                <a16:creationId xmlns:a16="http://schemas.microsoft.com/office/drawing/2014/main" id="{0C435710-CC11-DBE0-C554-3CEBE31633BB}"/>
              </a:ext>
            </a:extLst>
          </p:cNvPr>
          <p:cNvSpPr txBox="1">
            <a:spLocks/>
          </p:cNvSpPr>
          <p:nvPr/>
        </p:nvSpPr>
        <p:spPr>
          <a:xfrm>
            <a:off x="2149026" y="847419"/>
            <a:ext cx="7893945" cy="105764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{"advice":["(white &gt; 0.015)","(Blank </a:t>
            </a:r>
            <a:r>
              <a:rPr kumimoji="0" lang="en-US" altLang="zh-TW" sz="12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arearatio</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&gt; 0.826)"]}</a:t>
            </a: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增加白色</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建議增加照片中的白色元素</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增加商品主體外的面積</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建議讓商品主體占整體畫面少一點以增加運動空間感</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 name="直線接點 3">
            <a:extLst>
              <a:ext uri="{FF2B5EF4-FFF2-40B4-BE49-F238E27FC236}">
                <a16:creationId xmlns:a16="http://schemas.microsoft.com/office/drawing/2014/main" id="{B3C24EC0-7C29-B2C7-0873-62D05106B2B9}"/>
              </a:ext>
            </a:extLst>
          </p:cNvPr>
          <p:cNvCxnSpPr>
            <a:cxnSpLocks/>
          </p:cNvCxnSpPr>
          <p:nvPr/>
        </p:nvCxnSpPr>
        <p:spPr>
          <a:xfrm>
            <a:off x="3863214" y="2011564"/>
            <a:ext cx="0" cy="4481311"/>
          </a:xfrm>
          <a:prstGeom prst="line">
            <a:avLst/>
          </a:prstGeom>
        </p:spPr>
        <p:style>
          <a:lnRef idx="3">
            <a:schemeClr val="accent3"/>
          </a:lnRef>
          <a:fillRef idx="0">
            <a:schemeClr val="accent3"/>
          </a:fillRef>
          <a:effectRef idx="2">
            <a:schemeClr val="accent3"/>
          </a:effectRef>
          <a:fontRef idx="minor">
            <a:schemeClr val="tx1"/>
          </a:fontRef>
        </p:style>
      </p:cxnSp>
      <p:sp>
        <p:nvSpPr>
          <p:cNvPr id="5" name="文字版面配置區 7">
            <a:extLst>
              <a:ext uri="{FF2B5EF4-FFF2-40B4-BE49-F238E27FC236}">
                <a16:creationId xmlns:a16="http://schemas.microsoft.com/office/drawing/2014/main" id="{9056C3E0-AA56-9910-A267-7CB6D3063967}"/>
              </a:ext>
            </a:extLst>
          </p:cNvPr>
          <p:cNvSpPr txBox="1">
            <a:spLocks/>
          </p:cNvSpPr>
          <p:nvPr/>
        </p:nvSpPr>
        <p:spPr>
          <a:xfrm>
            <a:off x="1015489" y="2088198"/>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測試照片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D</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sp>
        <p:nvSpPr>
          <p:cNvPr id="7" name="文字版面配置區 7">
            <a:extLst>
              <a:ext uri="{FF2B5EF4-FFF2-40B4-BE49-F238E27FC236}">
                <a16:creationId xmlns:a16="http://schemas.microsoft.com/office/drawing/2014/main" id="{5652F887-B616-8CF2-C1B5-17146F6BC5EC}"/>
              </a:ext>
            </a:extLst>
          </p:cNvPr>
          <p:cNvSpPr txBox="1">
            <a:spLocks/>
          </p:cNvSpPr>
          <p:nvPr/>
        </p:nvSpPr>
        <p:spPr>
          <a:xfrm>
            <a:off x="6147234" y="2091951"/>
            <a:ext cx="2144682" cy="2160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範例照片 </a:t>
            </a:r>
            <a:r>
              <a:rPr kumimoji="0" lang="en-US" altLang="zh-TW"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rPr>
              <a:t>class: B</a:t>
            </a:r>
            <a:endParaRPr kumimoji="0" lang="zh-TW" altLang="en-US" sz="1600" b="1" i="0" u="none" strike="noStrike" kern="1200" cap="none" spc="0" normalizeH="0" baseline="0" noProof="0" dirty="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5710D972-F740-79A7-536B-DC50D7E35A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227" y="2494839"/>
            <a:ext cx="2691598" cy="3364498"/>
          </a:xfrm>
          <a:prstGeom prst="rect">
            <a:avLst/>
          </a:prstGeom>
        </p:spPr>
      </p:pic>
      <p:pic>
        <p:nvPicPr>
          <p:cNvPr id="9" name="圖片 8">
            <a:extLst>
              <a:ext uri="{FF2B5EF4-FFF2-40B4-BE49-F238E27FC236}">
                <a16:creationId xmlns:a16="http://schemas.microsoft.com/office/drawing/2014/main" id="{E6CC0C09-8EA0-0AF9-56C1-7292D3F220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3936" y="2487333"/>
            <a:ext cx="4465980" cy="3349485"/>
          </a:xfrm>
          <a:prstGeom prst="rect">
            <a:avLst/>
          </a:prstGeom>
        </p:spPr>
      </p:pic>
      <p:pic>
        <p:nvPicPr>
          <p:cNvPr id="10" name="圖片 9">
            <a:extLst>
              <a:ext uri="{FF2B5EF4-FFF2-40B4-BE49-F238E27FC236}">
                <a16:creationId xmlns:a16="http://schemas.microsoft.com/office/drawing/2014/main" id="{0315AC49-D36E-108C-6CC9-522C337B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5517" y="2494838"/>
            <a:ext cx="2916117" cy="3349485"/>
          </a:xfrm>
          <a:prstGeom prst="rect">
            <a:avLst/>
          </a:prstGeom>
        </p:spPr>
      </p:pic>
      <p:sp>
        <p:nvSpPr>
          <p:cNvPr id="11" name="矩形 10">
            <a:extLst>
              <a:ext uri="{FF2B5EF4-FFF2-40B4-BE49-F238E27FC236}">
                <a16:creationId xmlns:a16="http://schemas.microsoft.com/office/drawing/2014/main" id="{E637876A-6392-734E-E206-8BEA877BD42D}"/>
              </a:ext>
            </a:extLst>
          </p:cNvPr>
          <p:cNvSpPr/>
          <p:nvPr/>
        </p:nvSpPr>
        <p:spPr>
          <a:xfrm>
            <a:off x="512199" y="6113496"/>
            <a:ext cx="3273653" cy="261610"/>
          </a:xfrm>
          <a:prstGeom prst="rect">
            <a:avLst/>
          </a:prstGeom>
        </p:spPr>
        <p:txBody>
          <a:bodyPr wrap="none">
            <a:spAutoFit/>
          </a:bodyPr>
          <a:lstStyle/>
          <a:p>
            <a:pPr algn="ctr"/>
            <a:r>
              <a:rPr lang="en-US" altLang="zh-TW" sz="1100" dirty="0">
                <a:solidFill>
                  <a:srgbClr val="000000"/>
                </a:solidFill>
                <a:latin typeface="微軟正黑體" panose="020B0604030504040204" pitchFamily="34" charset="-120"/>
                <a:ea typeface="微軟正黑體" panose="020B0604030504040204" pitchFamily="34" charset="-120"/>
                <a:hlinkClick r:id="rId6"/>
              </a:rPr>
              <a:t>https://www.instagram.com/p/Cd--0MpP9_s/</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38A98C44-469F-F084-6ECC-C586864C05F9}"/>
              </a:ext>
            </a:extLst>
          </p:cNvPr>
          <p:cNvSpPr/>
          <p:nvPr/>
        </p:nvSpPr>
        <p:spPr>
          <a:xfrm>
            <a:off x="3943796" y="6107995"/>
            <a:ext cx="3320140" cy="261610"/>
          </a:xfrm>
          <a:prstGeom prst="rect">
            <a:avLst/>
          </a:prstGeom>
        </p:spPr>
        <p:txBody>
          <a:bodyPr wrap="none">
            <a:spAutoFit/>
          </a:bodyPr>
          <a:lstStyle/>
          <a:p>
            <a:r>
              <a:rPr lang="en-US" altLang="zh-TW" sz="1100" dirty="0">
                <a:solidFill>
                  <a:srgbClr val="000000"/>
                </a:solidFill>
                <a:latin typeface="微軟正黑體" panose="020B0604030504040204" pitchFamily="34" charset="-120"/>
                <a:ea typeface="微軟正黑體" panose="020B0604030504040204" pitchFamily="34" charset="-120"/>
                <a:hlinkClick r:id="rId7"/>
              </a:rPr>
              <a:t>https://www.instagram.com/p/CaZRy6hBMBJ/</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6D5A5AED-7ECF-8FA2-BAA5-B71CD2EBC39E}"/>
              </a:ext>
            </a:extLst>
          </p:cNvPr>
          <p:cNvSpPr/>
          <p:nvPr/>
        </p:nvSpPr>
        <p:spPr>
          <a:xfrm>
            <a:off x="7809569" y="6107995"/>
            <a:ext cx="3278462" cy="261610"/>
          </a:xfrm>
          <a:prstGeom prst="rect">
            <a:avLst/>
          </a:prstGeom>
        </p:spPr>
        <p:txBody>
          <a:bodyPr wrap="none">
            <a:spAutoFit/>
          </a:bodyPr>
          <a:lstStyle/>
          <a:p>
            <a:r>
              <a:rPr lang="en-US" altLang="zh-TW" sz="1100" dirty="0">
                <a:solidFill>
                  <a:srgbClr val="000000"/>
                </a:solidFill>
                <a:latin typeface="微軟正黑體" panose="020B0604030504040204" pitchFamily="34" charset="-120"/>
                <a:ea typeface="微軟正黑體" panose="020B0604030504040204" pitchFamily="34" charset="-120"/>
                <a:hlinkClick r:id="rId8"/>
              </a:rPr>
              <a:t>https://www.instagram.com/p/CWsY_SkFjhN/</a:t>
            </a:r>
            <a:r>
              <a:rPr lang="zh-TW" altLang="en-US" sz="1100" dirty="0">
                <a:solidFill>
                  <a:srgbClr val="000000"/>
                </a:solidFill>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 </a:t>
            </a:r>
            <a:endParaRPr lang="zh-TW" altLang="en-US"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78269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7D86B620-FBEB-8E88-68CA-FBEA7FCBE49A}"/>
              </a:ext>
            </a:extLst>
          </p:cNvPr>
          <p:cNvGraphicFramePr>
            <a:graphicFrameLocks noGrp="1"/>
          </p:cNvGraphicFramePr>
          <p:nvPr>
            <p:extLst>
              <p:ext uri="{D42A27DB-BD31-4B8C-83A1-F6EECF244321}">
                <p14:modId xmlns:p14="http://schemas.microsoft.com/office/powerpoint/2010/main" val="2310966524"/>
              </p:ext>
            </p:extLst>
          </p:nvPr>
        </p:nvGraphicFramePr>
        <p:xfrm>
          <a:off x="289221" y="1321567"/>
          <a:ext cx="11567420" cy="5362667"/>
        </p:xfrm>
        <a:graphic>
          <a:graphicData uri="http://schemas.openxmlformats.org/drawingml/2006/table">
            <a:tbl>
              <a:tblPr firstRow="1" bandRow="1">
                <a:tableStyleId>{00A15C55-8517-42AA-B614-E9B94910E393}</a:tableStyleId>
              </a:tblPr>
              <a:tblGrid>
                <a:gridCol w="5577970">
                  <a:extLst>
                    <a:ext uri="{9D8B030D-6E8A-4147-A177-3AD203B41FA5}">
                      <a16:colId xmlns:a16="http://schemas.microsoft.com/office/drawing/2014/main" val="3931057028"/>
                    </a:ext>
                  </a:extLst>
                </a:gridCol>
                <a:gridCol w="5989450">
                  <a:extLst>
                    <a:ext uri="{9D8B030D-6E8A-4147-A177-3AD203B41FA5}">
                      <a16:colId xmlns:a16="http://schemas.microsoft.com/office/drawing/2014/main" val="3594395816"/>
                    </a:ext>
                  </a:extLst>
                </a:gridCol>
              </a:tblGrid>
              <a:tr h="394648">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範例路徑</a:t>
                      </a:r>
                      <a:r>
                        <a:rPr lang="en-US" altLang="zh-TW" dirty="0">
                          <a:solidFill>
                            <a:schemeClr val="bg1"/>
                          </a:solidFill>
                          <a:latin typeface="微軟正黑體" panose="020B0604030504040204" pitchFamily="34" charset="-120"/>
                          <a:ea typeface="微軟正黑體" panose="020B0604030504040204" pitchFamily="34" charset="-120"/>
                        </a:rPr>
                        <a:t>1</a:t>
                      </a:r>
                      <a:endParaRPr lang="zh-TW" altLang="en-US" dirty="0">
                        <a:solidFill>
                          <a:schemeClr val="bg1"/>
                        </a:solidFill>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微軟正黑體" panose="020B0604030504040204" pitchFamily="34" charset="-120"/>
                          <a:ea typeface="微軟正黑體" panose="020B0604030504040204" pitchFamily="34" charset="-120"/>
                        </a:rPr>
                        <a:t>範例路徑</a:t>
                      </a:r>
                      <a:r>
                        <a:rPr lang="en-US" altLang="zh-TW" dirty="0">
                          <a:solidFill>
                            <a:schemeClr val="bg1"/>
                          </a:solidFill>
                          <a:latin typeface="微軟正黑體" panose="020B0604030504040204" pitchFamily="34" charset="-120"/>
                          <a:ea typeface="微軟正黑體" panose="020B0604030504040204" pitchFamily="34" charset="-120"/>
                        </a:rPr>
                        <a:t>2</a:t>
                      </a:r>
                      <a:endParaRPr lang="zh-TW" altLang="en-US" dirty="0">
                        <a:solidFill>
                          <a:schemeClr val="bg1"/>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629034328"/>
                  </a:ext>
                </a:extLst>
              </a:tr>
              <a:tr h="4905467">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203393592"/>
                  </a:ext>
                </a:extLst>
              </a:tr>
            </a:tbl>
          </a:graphicData>
        </a:graphic>
      </p:graphicFrame>
      <p:sp>
        <p:nvSpPr>
          <p:cNvPr id="3" name="投影片編號版面配置區 2">
            <a:extLst>
              <a:ext uri="{FF2B5EF4-FFF2-40B4-BE49-F238E27FC236}">
                <a16:creationId xmlns:a16="http://schemas.microsoft.com/office/drawing/2014/main" id="{EA3FEF66-9B3D-4D93-4E43-162E44463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C9A54-4ED8-4F34-AB1D-A40FF589960D}" type="slidenum">
              <a:rPr kumimoji="0" lang="zh-TW" altLang="en-US" sz="1200" b="0" i="0" u="none" strike="noStrike" kern="1200" cap="none" spc="0" normalizeH="0" baseline="0" noProof="0" smtClean="0">
                <a:ln>
                  <a:noFill/>
                </a:ln>
                <a:solidFill>
                  <a:srgbClr val="2C6E9F"/>
                </a:solidFill>
                <a:effectLst/>
                <a:uLnTx/>
                <a:uFillTx/>
                <a:latin typeface="微軟正黑體" panose="020B0604030504040204" pitchFamily="34" charset="-120"/>
                <a:ea typeface="微軟正黑體" panose="020B0604030504040204" pitchFamily="34"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TW" altLang="en-US" sz="1200" b="0" i="0" u="none" strike="noStrike" kern="1200" cap="none" spc="0" normalizeH="0" baseline="0" noProof="0">
              <a:ln>
                <a:noFill/>
              </a:ln>
              <a:solidFill>
                <a:srgbClr val="2C6E9F"/>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descr="一張含有 文字, 標誌 的圖片&#10;&#10;自動產生的描述">
            <a:extLst>
              <a:ext uri="{FF2B5EF4-FFF2-40B4-BE49-F238E27FC236}">
                <a16:creationId xmlns:a16="http://schemas.microsoft.com/office/drawing/2014/main" id="{1F083DD2-D690-CE53-E6F9-9B79DB4A8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01" y="1897702"/>
            <a:ext cx="5372360" cy="4556972"/>
          </a:xfrm>
          <a:prstGeom prst="rect">
            <a:avLst/>
          </a:prstGeom>
        </p:spPr>
      </p:pic>
      <p:grpSp>
        <p:nvGrpSpPr>
          <p:cNvPr id="13" name="群組 12">
            <a:extLst>
              <a:ext uri="{FF2B5EF4-FFF2-40B4-BE49-F238E27FC236}">
                <a16:creationId xmlns:a16="http://schemas.microsoft.com/office/drawing/2014/main" id="{5B37417B-A2AD-198D-2651-06604B1FFF48}"/>
              </a:ext>
            </a:extLst>
          </p:cNvPr>
          <p:cNvGrpSpPr/>
          <p:nvPr/>
        </p:nvGrpSpPr>
        <p:grpSpPr>
          <a:xfrm>
            <a:off x="5981491" y="1897702"/>
            <a:ext cx="5780085" cy="4556972"/>
            <a:chOff x="6019800" y="1537335"/>
            <a:chExt cx="5780085" cy="4556972"/>
          </a:xfrm>
        </p:grpSpPr>
        <p:pic>
          <p:nvPicPr>
            <p:cNvPr id="11" name="圖片 10">
              <a:extLst>
                <a:ext uri="{FF2B5EF4-FFF2-40B4-BE49-F238E27FC236}">
                  <a16:creationId xmlns:a16="http://schemas.microsoft.com/office/drawing/2014/main" id="{B68ED171-6A21-B553-8AE6-558B9869C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537335"/>
              <a:ext cx="5780085" cy="4556972"/>
            </a:xfrm>
            <a:prstGeom prst="rect">
              <a:avLst/>
            </a:prstGeom>
          </p:spPr>
        </p:pic>
        <p:sp>
          <p:nvSpPr>
            <p:cNvPr id="12" name="矩形 11">
              <a:extLst>
                <a:ext uri="{FF2B5EF4-FFF2-40B4-BE49-F238E27FC236}">
                  <a16:creationId xmlns:a16="http://schemas.microsoft.com/office/drawing/2014/main" id="{DE6A2869-08CD-EA1D-ED0B-460B953AA7B0}"/>
                </a:ext>
              </a:extLst>
            </p:cNvPr>
            <p:cNvSpPr/>
            <p:nvPr/>
          </p:nvSpPr>
          <p:spPr>
            <a:xfrm>
              <a:off x="11673840" y="5165747"/>
              <a:ext cx="126045" cy="92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9" name="標題 4">
            <a:extLst>
              <a:ext uri="{FF2B5EF4-FFF2-40B4-BE49-F238E27FC236}">
                <a16:creationId xmlns:a16="http://schemas.microsoft.com/office/drawing/2014/main" id="{9CF45D78-07D8-73FB-A9C0-C4E078E66B96}"/>
              </a:ext>
            </a:extLst>
          </p:cNvPr>
          <p:cNvSpPr txBox="1">
            <a:spLocks/>
          </p:cNvSpPr>
          <p:nvPr/>
        </p:nvSpPr>
        <p:spPr>
          <a:xfrm>
            <a:off x="335361" y="173767"/>
            <a:ext cx="9577063" cy="994089"/>
          </a:xfrm>
          <a:prstGeom prst="rect">
            <a:avLst/>
          </a:prstGeom>
        </p:spPr>
        <p:txBody>
          <a:bodyPr vert="horz" lIns="91440" tIns="45720" rIns="91440" bIns="45720" rtlCol="0" anchor="ctr">
            <a:normAutofit/>
          </a:bodyPr>
          <a:lst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a:lstStyle>
          <a:p>
            <a:pPr defTabSz="914400">
              <a:spcBef>
                <a:spcPts val="300"/>
              </a:spcBef>
              <a:spcAft>
                <a:spcPts val="300"/>
              </a:spcAft>
              <a:defRPr/>
            </a:pPr>
            <a:r>
              <a:rPr lang="zh-TW" altLang="en-US" sz="4000" dirty="0"/>
              <a:t>早午餐決策樹模型結果</a:t>
            </a:r>
            <a:endParaRPr lang="en-US" altLang="zh-TW" sz="4000" dirty="0"/>
          </a:p>
        </p:txBody>
      </p:sp>
    </p:spTree>
    <p:extLst>
      <p:ext uri="{BB962C8B-B14F-4D97-AF65-F5344CB8AC3E}">
        <p14:creationId xmlns:p14="http://schemas.microsoft.com/office/powerpoint/2010/main" val="3163798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4">
            <a:extLst>
              <a:ext uri="{FF2B5EF4-FFF2-40B4-BE49-F238E27FC236}">
                <a16:creationId xmlns:a16="http://schemas.microsoft.com/office/drawing/2014/main" id="{9CF45D78-07D8-73FB-A9C0-C4E078E66B96}"/>
              </a:ext>
            </a:extLst>
          </p:cNvPr>
          <p:cNvSpPr txBox="1">
            <a:spLocks/>
          </p:cNvSpPr>
          <p:nvPr/>
        </p:nvSpPr>
        <p:spPr>
          <a:xfrm>
            <a:off x="335361" y="173767"/>
            <a:ext cx="9577063" cy="994089"/>
          </a:xfrm>
          <a:prstGeom prst="rect">
            <a:avLst/>
          </a:prstGeom>
        </p:spPr>
        <p:txBody>
          <a:bodyPr vert="horz" lIns="91440" tIns="45720" rIns="91440" bIns="45720" rtlCol="0" anchor="ctr">
            <a:normAutofit/>
          </a:bodyPr>
          <a:lstStyle>
            <a:lvl1pPr algn="l" defTabSz="1219194" rtl="0" eaLnBrk="1" latinLnBrk="0" hangingPunct="1">
              <a:spcBef>
                <a:spcPct val="0"/>
              </a:spcBef>
              <a:buNone/>
              <a:defRPr sz="4923" b="1" kern="1200">
                <a:solidFill>
                  <a:srgbClr val="7030A0"/>
                </a:solidFill>
                <a:latin typeface="Microsoft YaHei" panose="020B0503020204020204" pitchFamily="34" charset="-122"/>
                <a:ea typeface="Microsoft YaHei" panose="020B0503020204020204" pitchFamily="34" charset="-122"/>
                <a:cs typeface="+mj-cs"/>
              </a:defRPr>
            </a:lvl1pPr>
          </a:lstStyle>
          <a:p>
            <a:pPr defTabSz="914400">
              <a:spcBef>
                <a:spcPts val="300"/>
              </a:spcBef>
              <a:spcAft>
                <a:spcPts val="300"/>
              </a:spcAft>
              <a:defRPr/>
            </a:pPr>
            <a:r>
              <a:rPr lang="zh-TW" altLang="en-US" sz="4000" dirty="0"/>
              <a:t>測試時間分析 </a:t>
            </a:r>
            <a:r>
              <a:rPr lang="en-US" altLang="zh-TW" sz="4000" dirty="0"/>
              <a:t>(</a:t>
            </a:r>
            <a:r>
              <a:rPr lang="zh-TW" altLang="en-US" sz="4000" dirty="0"/>
              <a:t>運動用品產業為例</a:t>
            </a:r>
            <a:r>
              <a:rPr lang="en-US" altLang="zh-TW" sz="4000" dirty="0"/>
              <a:t>)</a:t>
            </a:r>
            <a:endParaRPr lang="en-US" altLang="zh-TW" sz="4000" dirty="0">
              <a:latin typeface="微軟正黑體" panose="020B0604030504040204" pitchFamily="34" charset="-120"/>
              <a:ea typeface="微軟正黑體" panose="020B0604030504040204" pitchFamily="34" charset="-120"/>
            </a:endParaRPr>
          </a:p>
        </p:txBody>
      </p:sp>
      <p:graphicFrame>
        <p:nvGraphicFramePr>
          <p:cNvPr id="2" name="表格 4">
            <a:extLst>
              <a:ext uri="{FF2B5EF4-FFF2-40B4-BE49-F238E27FC236}">
                <a16:creationId xmlns:a16="http://schemas.microsoft.com/office/drawing/2014/main" id="{2B7504FA-8C9C-EB19-8C67-F1E9C2C2EADF}"/>
              </a:ext>
            </a:extLst>
          </p:cNvPr>
          <p:cNvGraphicFramePr>
            <a:graphicFrameLocks noGrp="1"/>
          </p:cNvGraphicFramePr>
          <p:nvPr>
            <p:extLst>
              <p:ext uri="{D42A27DB-BD31-4B8C-83A1-F6EECF244321}">
                <p14:modId xmlns:p14="http://schemas.microsoft.com/office/powerpoint/2010/main" val="3722279365"/>
              </p:ext>
            </p:extLst>
          </p:nvPr>
        </p:nvGraphicFramePr>
        <p:xfrm>
          <a:off x="335359" y="1412776"/>
          <a:ext cx="11072041" cy="5371520"/>
        </p:xfrm>
        <a:graphic>
          <a:graphicData uri="http://schemas.openxmlformats.org/drawingml/2006/table">
            <a:tbl>
              <a:tblPr firstRow="1" bandRow="1">
                <a:tableStyleId>{5C22544A-7EE6-4342-B048-85BDC9FD1C3A}</a:tableStyleId>
              </a:tblPr>
              <a:tblGrid>
                <a:gridCol w="2622597">
                  <a:extLst>
                    <a:ext uri="{9D8B030D-6E8A-4147-A177-3AD203B41FA5}">
                      <a16:colId xmlns:a16="http://schemas.microsoft.com/office/drawing/2014/main" val="2384541670"/>
                    </a:ext>
                  </a:extLst>
                </a:gridCol>
                <a:gridCol w="2304256">
                  <a:extLst>
                    <a:ext uri="{9D8B030D-6E8A-4147-A177-3AD203B41FA5}">
                      <a16:colId xmlns:a16="http://schemas.microsoft.com/office/drawing/2014/main" val="3030551070"/>
                    </a:ext>
                  </a:extLst>
                </a:gridCol>
                <a:gridCol w="2048396">
                  <a:extLst>
                    <a:ext uri="{9D8B030D-6E8A-4147-A177-3AD203B41FA5}">
                      <a16:colId xmlns:a16="http://schemas.microsoft.com/office/drawing/2014/main" val="2276199513"/>
                    </a:ext>
                  </a:extLst>
                </a:gridCol>
                <a:gridCol w="2048396">
                  <a:extLst>
                    <a:ext uri="{9D8B030D-6E8A-4147-A177-3AD203B41FA5}">
                      <a16:colId xmlns:a16="http://schemas.microsoft.com/office/drawing/2014/main" val="2513297133"/>
                    </a:ext>
                  </a:extLst>
                </a:gridCol>
                <a:gridCol w="2048396">
                  <a:extLst>
                    <a:ext uri="{9D8B030D-6E8A-4147-A177-3AD203B41FA5}">
                      <a16:colId xmlns:a16="http://schemas.microsoft.com/office/drawing/2014/main" val="2389331335"/>
                    </a:ext>
                  </a:extLst>
                </a:gridCol>
              </a:tblGrid>
              <a:tr h="621654">
                <a:tc>
                  <a:txBody>
                    <a:bodyPr/>
                    <a:lstStyle/>
                    <a:p>
                      <a:pPr algn="ctr"/>
                      <a:r>
                        <a:rPr lang="zh-TW" altLang="en-US" sz="2000" dirty="0">
                          <a:latin typeface="微軟正黑體" panose="020B0604030504040204" pitchFamily="34" charset="-120"/>
                          <a:ea typeface="微軟正黑體" panose="020B0604030504040204" pitchFamily="34" charset="-120"/>
                        </a:rPr>
                        <a:t>原始照片像素</a:t>
                      </a:r>
                    </a:p>
                  </a:txBody>
                  <a:tcPr anchor="ctr">
                    <a:lnTlToBr w="12700" cap="flat" cmpd="sng" algn="ctr">
                      <a:noFill/>
                      <a:prstDash val="solid"/>
                      <a:round/>
                      <a:headEnd type="none" w="med" len="med"/>
                      <a:tailEnd type="none" w="med" len="med"/>
                    </a:lnTlToBr>
                    <a:solidFill>
                      <a:schemeClr val="accent1">
                        <a:lumMod val="60000"/>
                        <a:lumOff val="40000"/>
                      </a:schemeClr>
                    </a:solidFill>
                  </a:tcPr>
                </a:tc>
                <a:tc>
                  <a:txBody>
                    <a:bodyPr/>
                    <a:lstStyle/>
                    <a:p>
                      <a:pPr algn="ctr"/>
                      <a:r>
                        <a:rPr lang="en-US" altLang="zh-TW" sz="2000" dirty="0">
                          <a:latin typeface="微軟正黑體" panose="020B0604030504040204" pitchFamily="34" charset="-120"/>
                          <a:ea typeface="微軟正黑體" panose="020B0604030504040204" pitchFamily="34" charset="-120"/>
                        </a:rPr>
                        <a:t>resize </a:t>
                      </a:r>
                      <a:r>
                        <a:rPr lang="zh-TW" altLang="en-US" sz="2000" dirty="0">
                          <a:latin typeface="微軟正黑體" panose="020B0604030504040204" pitchFamily="34" charset="-120"/>
                          <a:ea typeface="微軟正黑體" panose="020B0604030504040204" pitchFamily="34" charset="-120"/>
                        </a:rPr>
                        <a:t>像素</a:t>
                      </a:r>
                    </a:p>
                  </a:txBody>
                  <a:tcPr anchor="ctr">
                    <a:lnTlToBr w="12700" cap="flat" cmpd="sng" algn="ctr">
                      <a:noFill/>
                      <a:prstDash val="solid"/>
                      <a:round/>
                      <a:headEnd type="none" w="med" len="med"/>
                      <a:tailEnd type="none" w="med" len="med"/>
                    </a:lnTlToBr>
                    <a:solidFill>
                      <a:schemeClr val="accent1">
                        <a:lumMod val="60000"/>
                        <a:lumOff val="40000"/>
                      </a:schemeClr>
                    </a:solidFill>
                  </a:tcPr>
                </a:tc>
                <a:tc>
                  <a:txBody>
                    <a:bodyPr/>
                    <a:lstStyle/>
                    <a:p>
                      <a:pPr algn="ctr"/>
                      <a:r>
                        <a:rPr lang="en-US" altLang="zh-TW" sz="2000" dirty="0">
                          <a:latin typeface="微軟正黑體" panose="020B0604030504040204" pitchFamily="34" charset="-120"/>
                          <a:ea typeface="微軟正黑體" panose="020B0604030504040204" pitchFamily="34" charset="-120"/>
                        </a:rPr>
                        <a:t>python</a:t>
                      </a:r>
                      <a:r>
                        <a:rPr lang="zh-TW" altLang="en-US" sz="2000" dirty="0">
                          <a:latin typeface="微軟正黑體" panose="020B0604030504040204" pitchFamily="34" charset="-120"/>
                          <a:ea typeface="微軟正黑體" panose="020B0604030504040204" pitchFamily="34" charset="-120"/>
                        </a:rPr>
                        <a:t>檔</a:t>
                      </a:r>
                      <a:endParaRPr lang="en-US" altLang="zh-TW" sz="20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測試時間</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執行檔</a:t>
                      </a:r>
                      <a:endParaRPr lang="en-US" altLang="zh-TW" sz="20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測試時間</a:t>
                      </a:r>
                    </a:p>
                  </a:txBody>
                  <a:tcPr anchor="ct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平台測試時間</a:t>
                      </a:r>
                    </a:p>
                  </a:txBody>
                  <a:tcPr anchor="ctr">
                    <a:solidFill>
                      <a:schemeClr val="accent1">
                        <a:lumMod val="60000"/>
                        <a:lumOff val="40000"/>
                      </a:schemeClr>
                    </a:solidFill>
                  </a:tcPr>
                </a:tc>
                <a:extLst>
                  <a:ext uri="{0D108BD9-81ED-4DB2-BD59-A6C34878D82A}">
                    <a16:rowId xmlns:a16="http://schemas.microsoft.com/office/drawing/2014/main" val="2283648054"/>
                  </a:ext>
                </a:extLst>
              </a:tr>
              <a:tr h="1167620">
                <a:tc>
                  <a:txBody>
                    <a:bodyPr/>
                    <a:lstStyle/>
                    <a:p>
                      <a:pPr algn="ctr">
                        <a:lnSpc>
                          <a:spcPct val="150000"/>
                        </a:lnSpc>
                      </a:pPr>
                      <a:r>
                        <a:rPr lang="en-US" altLang="zh-TW" sz="2000" dirty="0">
                          <a:latin typeface="微軟正黑體" panose="020B0604030504040204" pitchFamily="34" charset="-120"/>
                          <a:ea typeface="微軟正黑體" panose="020B0604030504040204" pitchFamily="34" charset="-120"/>
                        </a:rPr>
                        <a:t>1,080 X 720</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(777,600</a:t>
                      </a:r>
                      <a:r>
                        <a:rPr lang="zh-TW" altLang="en-US" sz="2000" dirty="0">
                          <a:latin typeface="微軟正黑體" panose="020B0604030504040204" pitchFamily="34" charset="-120"/>
                          <a:ea typeface="微軟正黑體" panose="020B0604030504040204" pitchFamily="34" charset="-120"/>
                        </a:rPr>
                        <a:t>像素</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tc>
                  <a:txBody>
                    <a:bodyPr/>
                    <a:lstStyle/>
                    <a:p>
                      <a:pPr algn="ctr"/>
                      <a:r>
                        <a:rPr lang="en-US" altLang="zh-TW" sz="2000" dirty="0">
                          <a:latin typeface="微軟正黑體" panose="020B0604030504040204" pitchFamily="34" charset="-120"/>
                          <a:ea typeface="微軟正黑體" panose="020B0604030504040204" pitchFamily="34" charset="-120"/>
                        </a:rPr>
                        <a:t>15.9 </a:t>
                      </a:r>
                      <a:r>
                        <a:rPr lang="zh-TW" altLang="en-US" sz="2000" dirty="0">
                          <a:latin typeface="微軟正黑體" panose="020B0604030504040204" pitchFamily="34" charset="-120"/>
                          <a:ea typeface="微軟正黑體" panose="020B0604030504040204" pitchFamily="34" charset="-120"/>
                        </a:rPr>
                        <a:t>秒</a:t>
                      </a: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約 </a:t>
                      </a:r>
                      <a:r>
                        <a:rPr lang="en-US" altLang="zh-TW" sz="2000" dirty="0">
                          <a:latin typeface="微軟正黑體" panose="020B0604030504040204" pitchFamily="34" charset="-120"/>
                          <a:ea typeface="微軟正黑體" panose="020B0604030504040204" pitchFamily="34" charset="-120"/>
                        </a:rPr>
                        <a:t>62</a:t>
                      </a:r>
                      <a:r>
                        <a:rPr lang="zh-TW" altLang="en-US" sz="2000" dirty="0">
                          <a:latin typeface="微軟正黑體" panose="020B0604030504040204" pitchFamily="34" charset="-120"/>
                          <a:ea typeface="微軟正黑體" panose="020B0604030504040204" pitchFamily="34" charset="-120"/>
                        </a:rPr>
                        <a:t> 秒</a:t>
                      </a:r>
                    </a:p>
                  </a:txBody>
                  <a:tcPr anchor="ctr">
                    <a:solidFill>
                      <a:schemeClr val="accent1">
                        <a:lumMod val="20000"/>
                        <a:lumOff val="80000"/>
                      </a:schemeClr>
                    </a:solidFill>
                  </a:tcPr>
                </a:tc>
                <a:tc>
                  <a:txBody>
                    <a:bodyPr/>
                    <a:lstStyle/>
                    <a:p>
                      <a:pPr algn="ctr"/>
                      <a:r>
                        <a:rPr lang="zh-TW" altLang="en-US" sz="2000" dirty="0">
                          <a:latin typeface="微軟正黑體" panose="020B0604030504040204" pitchFamily="34" charset="-120"/>
                          <a:ea typeface="微軟正黑體" panose="020B0604030504040204" pitchFamily="34" charset="-120"/>
                        </a:rPr>
                        <a:t>約 </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分鐘</a:t>
                      </a:r>
                      <a:endParaRPr lang="en-US" altLang="zh-TW"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extLst>
                  <a:ext uri="{0D108BD9-81ED-4DB2-BD59-A6C34878D82A}">
                    <a16:rowId xmlns:a16="http://schemas.microsoft.com/office/drawing/2014/main" val="1807641707"/>
                  </a:ext>
                </a:extLst>
              </a:tr>
              <a:tr h="116762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1,440 X 1,800</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(2,592,000</a:t>
                      </a:r>
                      <a:r>
                        <a:rPr lang="zh-TW" altLang="en-US" sz="2000" dirty="0">
                          <a:latin typeface="微軟正黑體" panose="020B0604030504040204" pitchFamily="34" charset="-120"/>
                          <a:ea typeface="微軟正黑體" panose="020B0604030504040204" pitchFamily="34" charset="-120"/>
                        </a:rPr>
                        <a:t>像素</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tc>
                  <a:txBody>
                    <a:bodyPr/>
                    <a:lstStyle/>
                    <a:p>
                      <a:pPr algn="ctr"/>
                      <a:r>
                        <a:rPr lang="en-US" altLang="zh-TW" sz="2000" dirty="0">
                          <a:latin typeface="微軟正黑體" panose="020B0604030504040204" pitchFamily="34" charset="-120"/>
                          <a:ea typeface="微軟正黑體" panose="020B0604030504040204" pitchFamily="34" charset="-120"/>
                        </a:rPr>
                        <a:t>41.6 </a:t>
                      </a:r>
                      <a:r>
                        <a:rPr lang="zh-TW" altLang="en-US" sz="2000" dirty="0">
                          <a:latin typeface="微軟正黑體" panose="020B0604030504040204" pitchFamily="34" charset="-120"/>
                          <a:ea typeface="微軟正黑體" panose="020B0604030504040204" pitchFamily="34" charset="-120"/>
                        </a:rPr>
                        <a:t>秒</a:t>
                      </a: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約 </a:t>
                      </a:r>
                      <a:r>
                        <a:rPr lang="en-US" altLang="zh-TW" sz="2000" dirty="0">
                          <a:latin typeface="微軟正黑體" panose="020B0604030504040204" pitchFamily="34" charset="-120"/>
                          <a:ea typeface="微軟正黑體" panose="020B0604030504040204" pitchFamily="34" charset="-120"/>
                        </a:rPr>
                        <a:t>85</a:t>
                      </a:r>
                      <a:r>
                        <a:rPr lang="zh-TW" altLang="en-US" sz="2000" dirty="0">
                          <a:latin typeface="微軟正黑體" panose="020B0604030504040204" pitchFamily="34" charset="-120"/>
                          <a:ea typeface="微軟正黑體" panose="020B0604030504040204" pitchFamily="34" charset="-120"/>
                        </a:rPr>
                        <a:t> 秒</a:t>
                      </a:r>
                    </a:p>
                  </a:txBody>
                  <a:tcPr anchor="ctr">
                    <a:solidFill>
                      <a:schemeClr val="accent1">
                        <a:lumMod val="20000"/>
                        <a:lumOff val="80000"/>
                      </a:schemeClr>
                    </a:solidFill>
                  </a:tcPr>
                </a:tc>
                <a:tc>
                  <a:txBody>
                    <a:bodyPr/>
                    <a:lstStyle/>
                    <a:p>
                      <a:pPr algn="ctr"/>
                      <a:r>
                        <a:rPr lang="zh-TW" altLang="en-US" sz="2000" dirty="0">
                          <a:latin typeface="微軟正黑體" panose="020B0604030504040204" pitchFamily="34" charset="-120"/>
                          <a:ea typeface="微軟正黑體" panose="020B0604030504040204" pitchFamily="34" charset="-120"/>
                        </a:rPr>
                        <a:t>約 </a:t>
                      </a:r>
                      <a:r>
                        <a:rPr lang="en-US" altLang="zh-TW" sz="2000" dirty="0">
                          <a:latin typeface="微軟正黑體" panose="020B0604030504040204" pitchFamily="34" charset="-120"/>
                          <a:ea typeface="微軟正黑體" panose="020B0604030504040204" pitchFamily="34" charset="-120"/>
                        </a:rPr>
                        <a:t>4</a:t>
                      </a:r>
                      <a:r>
                        <a:rPr lang="zh-TW" altLang="en-US" sz="2000" dirty="0">
                          <a:latin typeface="微軟正黑體" panose="020B0604030504040204" pitchFamily="34" charset="-120"/>
                          <a:ea typeface="微軟正黑體" panose="020B0604030504040204" pitchFamily="34" charset="-120"/>
                        </a:rPr>
                        <a:t> 分鐘</a:t>
                      </a:r>
                      <a:endParaRPr lang="en-US" altLang="zh-TW"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extLst>
                  <a:ext uri="{0D108BD9-81ED-4DB2-BD59-A6C34878D82A}">
                    <a16:rowId xmlns:a16="http://schemas.microsoft.com/office/drawing/2014/main" val="1048792078"/>
                  </a:ext>
                </a:extLst>
              </a:tr>
              <a:tr h="116762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6,582 X 4,388</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(28,881,816</a:t>
                      </a:r>
                      <a:r>
                        <a:rPr lang="zh-TW" altLang="en-US" sz="2000" dirty="0">
                          <a:latin typeface="微軟正黑體" panose="020B0604030504040204" pitchFamily="34" charset="-120"/>
                          <a:ea typeface="微軟正黑體" panose="020B0604030504040204" pitchFamily="34" charset="-120"/>
                        </a:rPr>
                        <a:t>像素</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1046</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X</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1097</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(1,147,462</a:t>
                      </a:r>
                      <a:r>
                        <a:rPr lang="zh-TW" altLang="en-US" sz="2000" dirty="0">
                          <a:latin typeface="微軟正黑體" panose="020B0604030504040204" pitchFamily="34" charset="-120"/>
                          <a:ea typeface="微軟正黑體" panose="020B0604030504040204" pitchFamily="34" charset="-120"/>
                        </a:rPr>
                        <a:t>像素</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tc>
                  <a:txBody>
                    <a:bodyPr/>
                    <a:lstStyle/>
                    <a:p>
                      <a:pPr algn="ctr"/>
                      <a:r>
                        <a:rPr lang="en-US" altLang="zh-TW" sz="2000" dirty="0">
                          <a:latin typeface="微軟正黑體" panose="020B0604030504040204" pitchFamily="34" charset="-120"/>
                          <a:ea typeface="微軟正黑體" panose="020B0604030504040204" pitchFamily="34" charset="-120"/>
                        </a:rPr>
                        <a:t>29.7 </a:t>
                      </a:r>
                      <a:r>
                        <a:rPr lang="zh-TW" altLang="en-US" sz="2000" dirty="0">
                          <a:latin typeface="微軟正黑體" panose="020B0604030504040204" pitchFamily="34" charset="-120"/>
                          <a:ea typeface="微軟正黑體" panose="020B0604030504040204" pitchFamily="34" charset="-120"/>
                        </a:rPr>
                        <a:t>秒</a:t>
                      </a: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約 </a:t>
                      </a:r>
                      <a:r>
                        <a:rPr lang="en-US" altLang="zh-TW" sz="2000" dirty="0">
                          <a:latin typeface="微軟正黑體" panose="020B0604030504040204" pitchFamily="34" charset="-120"/>
                          <a:ea typeface="微軟正黑體" panose="020B0604030504040204" pitchFamily="34" charset="-120"/>
                        </a:rPr>
                        <a:t>80</a:t>
                      </a:r>
                      <a:r>
                        <a:rPr lang="zh-TW" altLang="en-US" sz="2000" dirty="0">
                          <a:latin typeface="微軟正黑體" panose="020B0604030504040204" pitchFamily="34" charset="-120"/>
                          <a:ea typeface="微軟正黑體" panose="020B0604030504040204" pitchFamily="34" charset="-120"/>
                        </a:rPr>
                        <a:t> 秒</a:t>
                      </a:r>
                    </a:p>
                  </a:txBody>
                  <a:tcPr anchor="ctr">
                    <a:solidFill>
                      <a:schemeClr val="accent1">
                        <a:lumMod val="20000"/>
                        <a:lumOff val="80000"/>
                      </a:schemeClr>
                    </a:solidFill>
                  </a:tcPr>
                </a:tc>
                <a:tc>
                  <a:txBody>
                    <a:bodyPr/>
                    <a:lstStyle/>
                    <a:p>
                      <a:pPr algn="ctr"/>
                      <a:r>
                        <a:rPr lang="zh-TW" altLang="en-US" sz="2000" dirty="0">
                          <a:latin typeface="微軟正黑體" panose="020B0604030504040204" pitchFamily="34" charset="-120"/>
                          <a:ea typeface="微軟正黑體" panose="020B0604030504040204" pitchFamily="34" charset="-120"/>
                        </a:rPr>
                        <a:t>約 </a:t>
                      </a:r>
                      <a:r>
                        <a:rPr lang="en-US" altLang="zh-TW" sz="2000" dirty="0">
                          <a:latin typeface="微軟正黑體" panose="020B0604030504040204" pitchFamily="34" charset="-120"/>
                          <a:ea typeface="微軟正黑體" panose="020B0604030504040204" pitchFamily="34" charset="-120"/>
                        </a:rPr>
                        <a:t>3</a:t>
                      </a:r>
                      <a:r>
                        <a:rPr lang="zh-TW" altLang="en-US" sz="2000" dirty="0">
                          <a:latin typeface="微軟正黑體" panose="020B0604030504040204" pitchFamily="34" charset="-120"/>
                          <a:ea typeface="微軟正黑體" panose="020B0604030504040204" pitchFamily="34" charset="-120"/>
                        </a:rPr>
                        <a:t> 分鐘</a:t>
                      </a:r>
                      <a:endParaRPr lang="en-US" altLang="zh-TW"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extLst>
                  <a:ext uri="{0D108BD9-81ED-4DB2-BD59-A6C34878D82A}">
                    <a16:rowId xmlns:a16="http://schemas.microsoft.com/office/drawing/2014/main" val="3902072118"/>
                  </a:ext>
                </a:extLst>
              </a:tr>
              <a:tr h="1167620">
                <a:tc>
                  <a:txBody>
                    <a:bodyPr/>
                    <a:lstStyle/>
                    <a:p>
                      <a:pPr algn="ctr">
                        <a:lnSpc>
                          <a:spcPct val="150000"/>
                        </a:lnSpc>
                      </a:pPr>
                      <a:r>
                        <a:rPr lang="en-US" altLang="zh-TW" sz="2000" dirty="0">
                          <a:latin typeface="微軟正黑體" panose="020B0604030504040204" pitchFamily="34" charset="-120"/>
                          <a:ea typeface="微軟正黑體" panose="020B0604030504040204" pitchFamily="34" charset="-120"/>
                        </a:rPr>
                        <a:t>23,400 X 15,600</a:t>
                      </a:r>
                    </a:p>
                    <a:p>
                      <a:pPr algn="ctr">
                        <a:lnSpc>
                          <a:spcPct val="150000"/>
                        </a:lnSpc>
                      </a:pPr>
                      <a:r>
                        <a:rPr lang="en-US" altLang="zh-TW" sz="2000" dirty="0">
                          <a:latin typeface="微軟正黑體" panose="020B0604030504040204" pitchFamily="34" charset="-120"/>
                          <a:ea typeface="微軟正黑體" panose="020B0604030504040204" pitchFamily="34" charset="-120"/>
                        </a:rPr>
                        <a:t>(365,040,000</a:t>
                      </a:r>
                      <a:r>
                        <a:rPr lang="zh-TW" altLang="en-US" sz="2000" dirty="0">
                          <a:latin typeface="微軟正黑體" panose="020B0604030504040204" pitchFamily="34" charset="-120"/>
                          <a:ea typeface="微軟正黑體" panose="020B0604030504040204" pitchFamily="34" charset="-120"/>
                        </a:rPr>
                        <a:t>像素</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2340</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X</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1560</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dirty="0">
                          <a:latin typeface="微軟正黑體" panose="020B0604030504040204" pitchFamily="34" charset="-120"/>
                          <a:ea typeface="微軟正黑體" panose="020B0604030504040204" pitchFamily="34" charset="-120"/>
                        </a:rPr>
                        <a:t>(3,650,400</a:t>
                      </a:r>
                      <a:r>
                        <a:rPr lang="zh-TW" altLang="en-US" sz="2000" dirty="0">
                          <a:latin typeface="微軟正黑體" panose="020B0604030504040204" pitchFamily="34" charset="-120"/>
                          <a:ea typeface="微軟正黑體" panose="020B0604030504040204" pitchFamily="34" charset="-120"/>
                        </a:rPr>
                        <a:t>像素</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tc>
                  <a:txBody>
                    <a:bodyPr/>
                    <a:lstStyle/>
                    <a:p>
                      <a:pPr algn="ctr"/>
                      <a:r>
                        <a:rPr lang="en-US" altLang="zh-TW" sz="2000" dirty="0">
                          <a:latin typeface="微軟正黑體" panose="020B0604030504040204" pitchFamily="34" charset="-120"/>
                          <a:ea typeface="微軟正黑體" panose="020B0604030504040204" pitchFamily="34" charset="-120"/>
                        </a:rPr>
                        <a:t>55.4 </a:t>
                      </a:r>
                      <a:r>
                        <a:rPr lang="zh-TW" altLang="en-US" sz="2000" dirty="0">
                          <a:latin typeface="微軟正黑體" panose="020B0604030504040204" pitchFamily="34" charset="-120"/>
                          <a:ea typeface="微軟正黑體" panose="020B0604030504040204" pitchFamily="34" charset="-120"/>
                        </a:rPr>
                        <a:t>秒</a:t>
                      </a:r>
                    </a:p>
                  </a:txBody>
                  <a:tcPr anchor="ctr">
                    <a:solidFill>
                      <a:schemeClr val="accent1">
                        <a:lumMod val="20000"/>
                        <a:lumOff val="80000"/>
                      </a:schemeClr>
                    </a:solidFill>
                  </a:tcPr>
                </a:tc>
                <a:tc>
                  <a:txBody>
                    <a:bodyPr/>
                    <a:lstStyle/>
                    <a:p>
                      <a:pPr algn="ctr"/>
                      <a:r>
                        <a:rPr lang="zh-TW" altLang="en-US" sz="2000" dirty="0">
                          <a:latin typeface="微軟正黑體" panose="020B0604030504040204" pitchFamily="34" charset="-120"/>
                          <a:ea typeface="微軟正黑體" panose="020B0604030504040204" pitchFamily="34" charset="-120"/>
                        </a:rPr>
                        <a:t>約 </a:t>
                      </a:r>
                      <a:r>
                        <a:rPr lang="en-US" altLang="zh-TW" sz="2000" dirty="0">
                          <a:latin typeface="微軟正黑體" panose="020B0604030504040204" pitchFamily="34" charset="-120"/>
                          <a:ea typeface="微軟正黑體" panose="020B0604030504040204" pitchFamily="34" charset="-120"/>
                        </a:rPr>
                        <a:t>110</a:t>
                      </a:r>
                      <a:r>
                        <a:rPr lang="zh-TW" altLang="en-US" sz="2000" dirty="0">
                          <a:latin typeface="微軟正黑體" panose="020B0604030504040204" pitchFamily="34" charset="-120"/>
                          <a:ea typeface="微軟正黑體" panose="020B0604030504040204" pitchFamily="34" charset="-120"/>
                        </a:rPr>
                        <a:t> 秒</a:t>
                      </a:r>
                    </a:p>
                  </a:txBody>
                  <a:tcPr anchor="ctr">
                    <a:solidFill>
                      <a:schemeClr val="accent1">
                        <a:lumMod val="20000"/>
                        <a:lumOff val="80000"/>
                      </a:schemeClr>
                    </a:solidFill>
                  </a:tcPr>
                </a:tc>
                <a:tc>
                  <a:txBody>
                    <a:bodyPr/>
                    <a:lstStyle/>
                    <a:p>
                      <a:pPr algn="ctr"/>
                      <a:r>
                        <a:rPr lang="zh-TW" altLang="en-US" sz="2000" dirty="0">
                          <a:latin typeface="微軟正黑體" panose="020B0604030504040204" pitchFamily="34" charset="-120"/>
                          <a:ea typeface="微軟正黑體" panose="020B0604030504040204" pitchFamily="34" charset="-120"/>
                        </a:rPr>
                        <a:t>約 </a:t>
                      </a:r>
                      <a:r>
                        <a:rPr lang="en-US" altLang="zh-TW" sz="2000" dirty="0">
                          <a:latin typeface="微軟正黑體" panose="020B0604030504040204" pitchFamily="34" charset="-120"/>
                          <a:ea typeface="微軟正黑體" panose="020B0604030504040204" pitchFamily="34" charset="-120"/>
                        </a:rPr>
                        <a:t>5 </a:t>
                      </a:r>
                      <a:r>
                        <a:rPr lang="zh-TW" altLang="en-US" sz="2000" dirty="0">
                          <a:latin typeface="微軟正黑體" panose="020B0604030504040204" pitchFamily="34" charset="-120"/>
                          <a:ea typeface="微軟正黑體" panose="020B0604030504040204" pitchFamily="34" charset="-120"/>
                        </a:rPr>
                        <a:t>分鐘</a:t>
                      </a:r>
                      <a:endParaRPr lang="en-US" altLang="zh-TW" sz="2000" dirty="0">
                        <a:latin typeface="微軟正黑體" panose="020B0604030504040204" pitchFamily="34" charset="-120"/>
                        <a:ea typeface="微軟正黑體" panose="020B0604030504040204" pitchFamily="34" charset="-120"/>
                      </a:endParaRPr>
                    </a:p>
                  </a:txBody>
                  <a:tcPr anchor="ctr">
                    <a:solidFill>
                      <a:schemeClr val="accent1">
                        <a:lumMod val="20000"/>
                        <a:lumOff val="80000"/>
                      </a:schemeClr>
                    </a:solidFill>
                  </a:tcPr>
                </a:tc>
                <a:extLst>
                  <a:ext uri="{0D108BD9-81ED-4DB2-BD59-A6C34878D82A}">
                    <a16:rowId xmlns:a16="http://schemas.microsoft.com/office/drawing/2014/main" val="844374103"/>
                  </a:ext>
                </a:extLst>
              </a:tr>
            </a:tbl>
          </a:graphicData>
        </a:graphic>
      </p:graphicFrame>
      <p:sp>
        <p:nvSpPr>
          <p:cNvPr id="4" name="投影片編號版面配置區 4">
            <a:extLst>
              <a:ext uri="{FF2B5EF4-FFF2-40B4-BE49-F238E27FC236}">
                <a16:creationId xmlns:a16="http://schemas.microsoft.com/office/drawing/2014/main" id="{A1D47A39-8323-414E-D92C-1DE97CBF40C0}"/>
              </a:ext>
            </a:extLst>
          </p:cNvPr>
          <p:cNvSpPr>
            <a:spLocks noGrp="1"/>
          </p:cNvSpPr>
          <p:nvPr>
            <p:ph type="sldNum" sz="quarter" idx="12"/>
          </p:nvPr>
        </p:nvSpPr>
        <p:spPr>
          <a:xfrm>
            <a:off x="9107852" y="6309321"/>
            <a:ext cx="2748789" cy="365125"/>
          </a:xfrm>
        </p:spPr>
        <p:txBody>
          <a:bodyPr/>
          <a:lstStyle/>
          <a:p>
            <a:fld id="{73DA0BB7-265A-403C-9275-D587AB510EDC}" type="slidenum">
              <a:rPr lang="zh-TW" altLang="en-US" smtClean="0"/>
              <a:pPr/>
              <a:t>74</a:t>
            </a:fld>
            <a:endParaRPr lang="zh-TW" altLang="en-US" dirty="0"/>
          </a:p>
        </p:txBody>
      </p:sp>
    </p:spTree>
    <p:extLst>
      <p:ext uri="{BB962C8B-B14F-4D97-AF65-F5344CB8AC3E}">
        <p14:creationId xmlns:p14="http://schemas.microsoft.com/office/powerpoint/2010/main" val="317428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sz="4800" b="1" spc="300" dirty="0">
                <a:latin typeface="微軟正黑體" panose="020B0604030504040204" pitchFamily="34" charset="-120"/>
                <a:ea typeface="微軟正黑體" panose="020B0604030504040204" pitchFamily="34" charset="-120"/>
              </a:rPr>
              <a:t>消費者臉部表情情緒辨識</a:t>
            </a:r>
            <a:endParaRPr lang="zh-TW" altLang="en-US" sz="4800" spc="300" dirty="0">
              <a:latin typeface="微軟正黑體" panose="020B0604030504040204" pitchFamily="34" charset="-120"/>
              <a:ea typeface="微軟正黑體" panose="020B0604030504040204" pitchFamily="34" charset="-12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a:t>
            </a:fld>
            <a:endParaRPr lang="zh-TW" altLang="en-US" dirty="0"/>
          </a:p>
        </p:txBody>
      </p:sp>
      <p:grpSp>
        <p:nvGrpSpPr>
          <p:cNvPr id="11" name="群組 10">
            <a:extLst>
              <a:ext uri="{FF2B5EF4-FFF2-40B4-BE49-F238E27FC236}">
                <a16:creationId xmlns:a16="http://schemas.microsoft.com/office/drawing/2014/main" id="{D643EE65-5C54-82B8-D224-D3E9F5249006}"/>
              </a:ext>
            </a:extLst>
          </p:cNvPr>
          <p:cNvGrpSpPr/>
          <p:nvPr/>
        </p:nvGrpSpPr>
        <p:grpSpPr>
          <a:xfrm>
            <a:off x="445427" y="1680424"/>
            <a:ext cx="11301146" cy="4104456"/>
            <a:chOff x="462791" y="1704408"/>
            <a:chExt cx="11301146" cy="4104456"/>
          </a:xfrm>
        </p:grpSpPr>
        <p:pic>
          <p:nvPicPr>
            <p:cNvPr id="9" name="圖片 8">
              <a:extLst>
                <a:ext uri="{FF2B5EF4-FFF2-40B4-BE49-F238E27FC236}">
                  <a16:creationId xmlns:a16="http://schemas.microsoft.com/office/drawing/2014/main" id="{A3F354D3-4838-33C7-C5C1-B22C8B2594EE}"/>
                </a:ext>
              </a:extLst>
            </p:cNvPr>
            <p:cNvPicPr>
              <a:picLocks noChangeAspect="1"/>
            </p:cNvPicPr>
            <p:nvPr/>
          </p:nvPicPr>
          <p:blipFill rotWithShape="1">
            <a:blip r:embed="rId3"/>
            <a:srcRect t="6558"/>
            <a:stretch/>
          </p:blipFill>
          <p:spPr>
            <a:xfrm>
              <a:off x="462791" y="1704408"/>
              <a:ext cx="5345177" cy="4104456"/>
            </a:xfrm>
            <a:prstGeom prst="rect">
              <a:avLst/>
            </a:prstGeom>
          </p:spPr>
        </p:pic>
        <p:pic>
          <p:nvPicPr>
            <p:cNvPr id="10" name="圖片 9">
              <a:extLst>
                <a:ext uri="{FF2B5EF4-FFF2-40B4-BE49-F238E27FC236}">
                  <a16:creationId xmlns:a16="http://schemas.microsoft.com/office/drawing/2014/main" id="{B4259027-F8E9-1441-7E0B-81831ED22169}"/>
                </a:ext>
              </a:extLst>
            </p:cNvPr>
            <p:cNvPicPr>
              <a:picLocks noChangeAspect="1"/>
            </p:cNvPicPr>
            <p:nvPr/>
          </p:nvPicPr>
          <p:blipFill>
            <a:blip r:embed="rId4"/>
            <a:stretch>
              <a:fillRect/>
            </a:stretch>
          </p:blipFill>
          <p:spPr>
            <a:xfrm>
              <a:off x="5930890" y="1707503"/>
              <a:ext cx="5833047" cy="4101361"/>
            </a:xfrm>
            <a:prstGeom prst="rect">
              <a:avLst/>
            </a:prstGeom>
          </p:spPr>
        </p:pic>
      </p:grpSp>
      <p:sp>
        <p:nvSpPr>
          <p:cNvPr id="12" name="文字方塊 11">
            <a:extLst>
              <a:ext uri="{FF2B5EF4-FFF2-40B4-BE49-F238E27FC236}">
                <a16:creationId xmlns:a16="http://schemas.microsoft.com/office/drawing/2014/main" id="{DB64C993-371C-972F-90F4-4028B8B7B45E}"/>
              </a:ext>
            </a:extLst>
          </p:cNvPr>
          <p:cNvSpPr txBox="1"/>
          <p:nvPr/>
        </p:nvSpPr>
        <p:spPr>
          <a:xfrm>
            <a:off x="3431704" y="6368772"/>
            <a:ext cx="8125136"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圖片來源：</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https://www.techbang.com/posts/39798-facial-recognition-in-microsofts-second-play-the-mood-in-this-analysis-photos</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5430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normAutofit/>
          </a:bodyPr>
          <a:lstStyle/>
          <a:p>
            <a:r>
              <a:rPr lang="zh-TW" altLang="en-US" sz="4400" b="1" spc="300" dirty="0">
                <a:latin typeface="微軟正黑體" panose="020B0604030504040204" pitchFamily="34" charset="-120"/>
                <a:ea typeface="微軟正黑體" panose="020B0604030504040204" pitchFamily="34" charset="-120"/>
              </a:rPr>
              <a:t>圖像辨識應用於社群行銷的挑戰</a:t>
            </a:r>
            <a:r>
              <a:rPr lang="en-US" altLang="zh-TW" sz="4400" b="1" spc="300" dirty="0">
                <a:latin typeface="微軟正黑體" panose="020B0604030504040204" pitchFamily="34" charset="-120"/>
                <a:ea typeface="微軟正黑體" panose="020B0604030504040204" pitchFamily="34" charset="-120"/>
              </a:rPr>
              <a:t>!</a:t>
            </a:r>
            <a:endParaRPr lang="zh-TW" altLang="en-US" sz="4400" spc="300" dirty="0">
              <a:latin typeface="微軟正黑體" panose="020B0604030504040204" pitchFamily="34" charset="-120"/>
              <a:ea typeface="微軟正黑體" panose="020B0604030504040204" pitchFamily="34" charset="-12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a:t>
            </a:fld>
            <a:endParaRPr lang="zh-TW" altLang="en-US" dirty="0"/>
          </a:p>
        </p:txBody>
      </p:sp>
      <p:sp>
        <p:nvSpPr>
          <p:cNvPr id="12" name="文字方塊 11">
            <a:extLst>
              <a:ext uri="{FF2B5EF4-FFF2-40B4-BE49-F238E27FC236}">
                <a16:creationId xmlns:a16="http://schemas.microsoft.com/office/drawing/2014/main" id="{DB64C993-371C-972F-90F4-4028B8B7B45E}"/>
              </a:ext>
            </a:extLst>
          </p:cNvPr>
          <p:cNvSpPr txBox="1"/>
          <p:nvPr/>
        </p:nvSpPr>
        <p:spPr>
          <a:xfrm>
            <a:off x="3431704" y="6368772"/>
            <a:ext cx="8125136"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圖片來源：</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https://www.techbang.com/posts/39798-facial-recognition-in-microsofts-second-play-the-mood-in-this-analysis-photos</a:t>
            </a:r>
            <a:endPar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 name="Picture 2">
            <a:extLst>
              <a:ext uri="{FF2B5EF4-FFF2-40B4-BE49-F238E27FC236}">
                <a16:creationId xmlns:a16="http://schemas.microsoft.com/office/drawing/2014/main" id="{E9CB0C14-6BA1-B2CD-5F54-B2DEE80D2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442706"/>
            <a:ext cx="9216207" cy="4608105"/>
          </a:xfrm>
          <a:prstGeom prst="rect">
            <a:avLst/>
          </a:prstGeom>
          <a:noFill/>
          <a:extLst>
            <a:ext uri="{909E8E84-426E-40DD-AFC4-6F175D3DCCD1}">
              <a14:hiddenFill xmlns:a14="http://schemas.microsoft.com/office/drawing/2010/main">
                <a:solidFill>
                  <a:srgbClr val="FFFFFF"/>
                </a:solidFill>
              </a14:hiddenFill>
            </a:ext>
          </a:extLst>
        </p:spPr>
      </p:pic>
      <p:sp>
        <p:nvSpPr>
          <p:cNvPr id="3" name="內容版面配置區 2">
            <a:extLst>
              <a:ext uri="{FF2B5EF4-FFF2-40B4-BE49-F238E27FC236}">
                <a16:creationId xmlns:a16="http://schemas.microsoft.com/office/drawing/2014/main" id="{FFE40976-BD50-04B5-57DF-0D96DF578FFE}"/>
              </a:ext>
            </a:extLst>
          </p:cNvPr>
          <p:cNvSpPr txBox="1">
            <a:spLocks/>
          </p:cNvSpPr>
          <p:nvPr/>
        </p:nvSpPr>
        <p:spPr>
          <a:xfrm>
            <a:off x="407368" y="1916832"/>
            <a:ext cx="1607375" cy="4133979"/>
          </a:xfrm>
          <a:prstGeom prst="rect">
            <a:avLst/>
          </a:prstGeom>
        </p:spPr>
        <p:txBody>
          <a:bodyPr>
            <a:normAutofit/>
          </a:bodyPr>
          <a:lstStyle>
            <a:lvl1pPr marL="214928" indent="-214928" algn="l" defTabSz="1219194" rtl="0" eaLnBrk="1" latinLnBrk="0" hangingPunct="1">
              <a:lnSpc>
                <a:spcPts val="3446"/>
              </a:lnSpc>
              <a:spcBef>
                <a:spcPts val="738"/>
              </a:spcBef>
              <a:spcAft>
                <a:spcPts val="738"/>
              </a:spcAft>
              <a:buFont typeface="Wingdings" panose="05000000000000000000" pitchFamily="2" charset="2"/>
              <a:buChar char="l"/>
              <a:tabLst>
                <a:tab pos="214928" algn="l"/>
              </a:tabLst>
              <a:defRPr sz="2000" b="0" kern="1200">
                <a:solidFill>
                  <a:schemeClr val="tx1"/>
                </a:solidFill>
                <a:latin typeface="Microsoft YaHei" panose="020B0503020204020204" pitchFamily="34" charset="-122"/>
                <a:ea typeface="Microsoft YaHei" panose="020B0503020204020204" pitchFamily="34" charset="-122"/>
                <a:cs typeface="+mn-cs"/>
              </a:defRPr>
            </a:lvl1pPr>
            <a:lvl2pPr marL="833962" indent="-224365" algn="l" defTabSz="1219194" rtl="0" eaLnBrk="1" latinLnBrk="0" hangingPunct="1">
              <a:lnSpc>
                <a:spcPts val="3446"/>
              </a:lnSpc>
              <a:spcBef>
                <a:spcPts val="738"/>
              </a:spcBef>
              <a:spcAft>
                <a:spcPts val="738"/>
              </a:spcAft>
              <a:buFont typeface="Wingdings" panose="05000000000000000000" pitchFamily="2" charset="2"/>
              <a:buChar char="l"/>
              <a:tabLst>
                <a:tab pos="833962" algn="l"/>
              </a:tabLst>
              <a:defRPr sz="2000" b="0" kern="1200">
                <a:solidFill>
                  <a:schemeClr val="tx1"/>
                </a:solidFill>
                <a:latin typeface="Microsoft YaHei" panose="020B0503020204020204" pitchFamily="34" charset="-122"/>
                <a:ea typeface="Microsoft YaHei" panose="020B0503020204020204" pitchFamily="34" charset="-122"/>
                <a:cs typeface="+mn-cs"/>
              </a:defRPr>
            </a:lvl2pPr>
            <a:lvl3pPr marL="1523991" indent="-304798" algn="l" defTabSz="1219194" rtl="0" eaLnBrk="1" latinLnBrk="0" hangingPunct="1">
              <a:lnSpc>
                <a:spcPts val="3446"/>
              </a:lnSpc>
              <a:spcBef>
                <a:spcPts val="738"/>
              </a:spcBef>
              <a:spcAft>
                <a:spcPts val="738"/>
              </a:spcAft>
              <a:buFont typeface="Wingdings" panose="05000000000000000000" pitchFamily="2" charset="2"/>
              <a:buChar char="l"/>
              <a:defRPr sz="2000" b="0" kern="1200">
                <a:solidFill>
                  <a:schemeClr val="tx1"/>
                </a:solidFill>
                <a:latin typeface="Microsoft YaHei" panose="020B0503020204020204" pitchFamily="34" charset="-122"/>
                <a:ea typeface="Microsoft YaHei" panose="020B0503020204020204" pitchFamily="34" charset="-122"/>
                <a:cs typeface="+mn-cs"/>
              </a:defRPr>
            </a:lvl3pPr>
            <a:lvl4pPr marL="2133588" indent="-304798" algn="l" defTabSz="1219194" rtl="0" eaLnBrk="1" latinLnBrk="0" hangingPunct="1">
              <a:lnSpc>
                <a:spcPts val="3446"/>
              </a:lnSpc>
              <a:spcBef>
                <a:spcPts val="738"/>
              </a:spcBef>
              <a:spcAft>
                <a:spcPts val="738"/>
              </a:spcAft>
              <a:buFont typeface="Wingdings" panose="05000000000000000000" pitchFamily="2" charset="2"/>
              <a:buChar char="l"/>
              <a:defRPr sz="2000" b="0" kern="1200">
                <a:solidFill>
                  <a:schemeClr val="tx1"/>
                </a:solidFill>
                <a:latin typeface="Microsoft YaHei" panose="020B0503020204020204" pitchFamily="34" charset="-122"/>
                <a:ea typeface="Microsoft YaHei" panose="020B0503020204020204" pitchFamily="34" charset="-122"/>
                <a:cs typeface="+mn-cs"/>
              </a:defRPr>
            </a:lvl4pPr>
            <a:lvl5pPr marL="2743184" indent="-304798" algn="l" defTabSz="1219194" rtl="0" eaLnBrk="1" latinLnBrk="0" hangingPunct="1">
              <a:lnSpc>
                <a:spcPts val="3446"/>
              </a:lnSpc>
              <a:spcBef>
                <a:spcPts val="738"/>
              </a:spcBef>
              <a:spcAft>
                <a:spcPts val="738"/>
              </a:spcAft>
              <a:buFont typeface="Wingdings" panose="05000000000000000000" pitchFamily="2" charset="2"/>
              <a:buChar char="l"/>
              <a:defRPr sz="2000" b="0" kern="1200">
                <a:solidFill>
                  <a:schemeClr val="tx1"/>
                </a:solidFill>
                <a:latin typeface="Microsoft YaHei" panose="020B0503020204020204" pitchFamily="34" charset="-122"/>
                <a:ea typeface="Microsoft YaHei" panose="020B0503020204020204" pitchFamily="34" charset="-122"/>
                <a:cs typeface="+mn-cs"/>
              </a:defRPr>
            </a:lvl5pPr>
            <a:lvl6pPr marL="3352780" indent="-304798"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77" indent="-304798"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974" indent="-304798"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570" indent="-304798"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50000"/>
              </a:lnSpc>
              <a:buSzPct val="80000"/>
              <a:buFont typeface="Wingdings" panose="05000000000000000000" pitchFamily="2" charset="2"/>
              <a:buChar char="ü"/>
            </a:pPr>
            <a:r>
              <a:rPr lang="zh-TW" altLang="en-US" sz="4800" b="1" dirty="0">
                <a:latin typeface="微軟正黑體" panose="020B0604030504040204" pitchFamily="34" charset="-120"/>
                <a:ea typeface="微軟正黑體" panose="020B0604030504040204" pitchFamily="34" charset="-120"/>
              </a:rPr>
              <a:t> 人</a:t>
            </a:r>
            <a:endParaRPr lang="en-US" altLang="zh-TW" sz="4800" b="1" dirty="0">
              <a:latin typeface="微軟正黑體" panose="020B0604030504040204" pitchFamily="34" charset="-120"/>
              <a:ea typeface="微軟正黑體" panose="020B0604030504040204" pitchFamily="34" charset="-120"/>
            </a:endParaRPr>
          </a:p>
          <a:p>
            <a:pPr>
              <a:lnSpc>
                <a:spcPct val="150000"/>
              </a:lnSpc>
              <a:buSzPct val="80000"/>
              <a:buFont typeface="Wingdings" panose="05000000000000000000" pitchFamily="2" charset="2"/>
              <a:buChar char="ü"/>
            </a:pPr>
            <a:r>
              <a:rPr lang="zh-TW" altLang="en-US" sz="4800" b="1" dirty="0">
                <a:latin typeface="微軟正黑體" panose="020B0604030504040204" pitchFamily="34" charset="-120"/>
                <a:ea typeface="微軟正黑體" panose="020B0604030504040204" pitchFamily="34" charset="-120"/>
              </a:rPr>
              <a:t> 場</a:t>
            </a:r>
            <a:endParaRPr lang="en-US" altLang="zh-TW" sz="4800" b="1" dirty="0">
              <a:latin typeface="微軟正黑體" panose="020B0604030504040204" pitchFamily="34" charset="-120"/>
              <a:ea typeface="微軟正黑體" panose="020B0604030504040204" pitchFamily="34" charset="-120"/>
            </a:endParaRPr>
          </a:p>
          <a:p>
            <a:pPr>
              <a:lnSpc>
                <a:spcPct val="150000"/>
              </a:lnSpc>
              <a:buSzPct val="80000"/>
              <a:buFont typeface="Wingdings" panose="05000000000000000000" pitchFamily="2" charset="2"/>
              <a:buChar char="ü"/>
            </a:pPr>
            <a:r>
              <a:rPr lang="zh-TW" altLang="en-US" sz="4800" b="1" dirty="0">
                <a:latin typeface="微軟正黑體" panose="020B0604030504040204" pitchFamily="34" charset="-120"/>
                <a:ea typeface="微軟正黑體" panose="020B0604030504040204" pitchFamily="34" charset="-120"/>
              </a:rPr>
              <a:t> 貨</a:t>
            </a:r>
            <a:endParaRPr lang="zh-TW" altLang="zh-TW" sz="4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36533625"/>
      </p:ext>
    </p:extLst>
  </p:cSld>
  <p:clrMapOvr>
    <a:masterClrMapping/>
  </p:clrMapOvr>
</p:sld>
</file>

<file path=ppt/theme/theme1.xml><?xml version="1.0" encoding="utf-8"?>
<a:theme xmlns:a="http://schemas.openxmlformats.org/drawingml/2006/main" name="3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rIns="0" rtlCol="0" anchor="ctr"/>
      <a:lstStyle>
        <a:defPPr algn="ctr">
          <a:defRPr sz="2000" dirty="0" smtClean="0">
            <a:latin typeface="王漢宗特黑體繁" panose="02000500000000000000" pitchFamily="2" charset="-120"/>
            <a:ea typeface="王漢宗特黑體繁" panose="02000500000000000000" pitchFamily="2" charset="-12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21857</TotalTime>
  <Words>7477</Words>
  <Application>Microsoft Office PowerPoint</Application>
  <PresentationFormat>寬螢幕</PresentationFormat>
  <Paragraphs>849</Paragraphs>
  <Slides>74</Slides>
  <Notes>56</Notes>
  <HiddenSlides>0</HiddenSlides>
  <MMClips>1</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74</vt:i4>
      </vt:variant>
    </vt:vector>
  </HeadingPairs>
  <TitlesOfParts>
    <vt:vector size="88" baseType="lpstr">
      <vt:lpstr>Microsoft YaHei</vt:lpstr>
      <vt:lpstr>Microsoft YaHei</vt:lpstr>
      <vt:lpstr>王漢宗特黑體繁</vt:lpstr>
      <vt:lpstr>微軟正黑體 Light</vt:lpstr>
      <vt:lpstr>標楷體</vt:lpstr>
      <vt:lpstr>Arial</vt:lpstr>
      <vt:lpstr>Calibri</vt:lpstr>
      <vt:lpstr>Cambria Math</vt:lpstr>
      <vt:lpstr>Consolas</vt:lpstr>
      <vt:lpstr>Times New Roman</vt:lpstr>
      <vt:lpstr>Wingdings</vt:lpstr>
      <vt:lpstr>微軟正黑體</vt:lpstr>
      <vt:lpstr>微軟正黑體</vt:lpstr>
      <vt:lpstr>3_Office 佈景主題</vt:lpstr>
      <vt:lpstr>PowerPoint 簡報</vt:lpstr>
      <vt:lpstr>AI智能圖像辨識技術的 機會與挑戰</vt:lpstr>
      <vt:lpstr>人工智慧強化視覺技術</vt:lpstr>
      <vt:lpstr>圖像辨識應用於工業發展已趨成熟</vt:lpstr>
      <vt:lpstr>AI瑕疵檢測</vt:lpstr>
      <vt:lpstr>AI智能圖像辨識技術的 機會與挑戰</vt:lpstr>
      <vt:lpstr>導購平台</vt:lpstr>
      <vt:lpstr>消費者臉部表情情緒辨識</vt:lpstr>
      <vt:lpstr>圖像辨識應用於社群行銷的挑戰!</vt:lpstr>
      <vt:lpstr>圖像辨識技術</vt:lpstr>
      <vt:lpstr>圖像辨識技術的四個類型</vt:lpstr>
      <vt:lpstr>PowerPoint 簡報</vt:lpstr>
      <vt:lpstr>物件標記(object location)與 實例分割(instance segmentation)</vt:lpstr>
      <vt:lpstr>全景分割(panoptic segmentation)</vt:lpstr>
      <vt:lpstr>PowerPoint 簡報</vt:lpstr>
      <vt:lpstr>AI智能零售圖像辨識 (以Instagram為例) 行銷應用 程式開發之圖像分類與特徵擷取</vt:lpstr>
      <vt:lpstr>摘要</vt:lpstr>
      <vt:lpstr>深度學習物件辨識模型 - COCO資料集</vt:lpstr>
      <vt:lpstr>圖像分類準則</vt:lpstr>
      <vt:lpstr>PowerPoint 簡報</vt:lpstr>
      <vt:lpstr>PowerPoint 簡報</vt:lpstr>
      <vt:lpstr>PowerPoint 簡報</vt:lpstr>
      <vt:lpstr>產業物件與全景分割變數範例 - 早午餐Custom IS Model變數</vt:lpstr>
      <vt:lpstr>產業物件與全景分割變數範例 - 早午餐Custom IS Model變數  麵包</vt:lpstr>
      <vt:lpstr>產業物件與全景分割變數範例 - 早午餐Custom IS Model變數  三明治</vt:lpstr>
      <vt:lpstr>產業物件與全景分割變數範例 - 早午餐Custom IS Model變數  拼盤</vt:lpstr>
      <vt:lpstr>產業物件與全景分割變數範例 - 早午餐Custom IS Model變數  蛋餅</vt:lpstr>
      <vt:lpstr>產業物件與全景分割變數範例 - 母嬰用品Custom IS Model變數</vt:lpstr>
      <vt:lpstr>產業物件與全景分割變數範例 - 母嬰用品Custom IS Model變數  授乳枕</vt:lpstr>
      <vt:lpstr>產業物件與全景分割變數範例 - 母嬰用品Custom IS Model變數  布尿布</vt:lpstr>
      <vt:lpstr>產業物件與全景分割變數範例 - 母嬰用品Custom IS Model變數  奶嘴</vt:lpstr>
      <vt:lpstr>產業物件與全景分割變數範例 - 母嬰用品Custom IS Model變數  圍兜</vt:lpstr>
      <vt:lpstr>產業物件與全景分割變數範例 - 運動用品Custom IS Model變數</vt:lpstr>
      <vt:lpstr>產業物件與全景分割變數範例 - 運動用品Custom IS Model變數  鞋子</vt:lpstr>
      <vt:lpstr>產業物件與全景分割變數範例 - 運動用品Custom IS Model變數  運動上衣</vt:lpstr>
      <vt:lpstr>產業物件與全景分割變數範例 - 運動用品Custom IS Model變數  帽子</vt:lpstr>
      <vt:lpstr>產業物件與全景分割變數範例 - 運動用品Custom IS Model變數  露營燈</vt:lpstr>
      <vt:lpstr>布局與客製變數 – 三角構圖</vt:lpstr>
      <vt:lpstr>布局與客製變數 – 留白面積</vt:lpstr>
      <vt:lpstr>布局與客製變數 – 年齡偵測</vt:lpstr>
      <vt:lpstr>早午餐產業 圖像診斷與建議</vt:lpstr>
      <vt:lpstr>早午餐產業 - 建議規則範例1</vt:lpstr>
      <vt:lpstr>早午餐產業 - 建議規則範例2</vt:lpstr>
      <vt:lpstr>早午餐產業 - 建議規則範例3</vt:lpstr>
      <vt:lpstr>母嬰用品產業 圖像診斷與建議</vt:lpstr>
      <vt:lpstr>PowerPoint 簡報</vt:lpstr>
      <vt:lpstr>母嬰產業 - 建議規則範例 2</vt:lpstr>
      <vt:lpstr>母嬰產業 - 建議規則範例 3</vt:lpstr>
      <vt:lpstr>運動用品產業 圖像診斷與建議</vt:lpstr>
      <vt:lpstr>運動產業 - 建議規則範例 1</vt:lpstr>
      <vt:lpstr>PowerPoint 簡報</vt:lpstr>
      <vt:lpstr>PowerPoint 簡報</vt:lpstr>
      <vt:lpstr>AI圖像診斷輔導平臺</vt:lpstr>
      <vt:lpstr>平臺畫面 - 請選擇您的產業類別</vt:lpstr>
      <vt:lpstr>平臺畫面 – 上傳分析圖檔</vt:lpstr>
      <vt:lpstr>平臺操作範例 – 早午餐</vt:lpstr>
      <vt:lpstr>結語</vt:lpstr>
      <vt:lpstr>PowerPoint 簡報</vt:lpstr>
      <vt:lpstr>PowerPoint 簡報</vt:lpstr>
      <vt:lpstr>附件</vt:lpstr>
      <vt:lpstr>影像識別 OSF 採用變數</vt:lpstr>
      <vt:lpstr>產業物件與全景分割變數範例 - 早午餐Custom IS Model變數 薯條</vt:lpstr>
      <vt:lpstr>產業物件與全景分割變數範例 - 母嬰用品Custom IS Model變數 浴巾/包巾</vt:lpstr>
      <vt:lpstr>產業物件與全景分割變數範例 - 運動用品Custom IS Model變數  收納箱</vt:lpstr>
      <vt:lpstr>早午餐產業 - 建議規則範例 4</vt:lpstr>
      <vt:lpstr>早午餐產業 - 建議規則範例 5</vt:lpstr>
      <vt:lpstr>早午餐產業 - 建議規則範例 6</vt:lpstr>
      <vt:lpstr>PowerPoint 簡報</vt:lpstr>
      <vt:lpstr>PowerPoint 簡報</vt:lpstr>
      <vt:lpstr>PowerPoint 簡報</vt:lpstr>
      <vt:lpstr>運動產業 - 建議規則範例 4</vt:lpstr>
      <vt:lpstr>運動產業 - 建議規則範例 5</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趙彥博</dc:creator>
  <cp:lastModifiedBy>M 11001025</cp:lastModifiedBy>
  <cp:revision>892</cp:revision>
  <cp:lastPrinted>2021-10-22T04:33:41Z</cp:lastPrinted>
  <dcterms:created xsi:type="dcterms:W3CDTF">2018-03-01T07:42:03Z</dcterms:created>
  <dcterms:modified xsi:type="dcterms:W3CDTF">2022-12-12T11:23:29Z</dcterms:modified>
</cp:coreProperties>
</file>